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404" r:id="rId3"/>
    <p:sldId id="260" r:id="rId4"/>
    <p:sldId id="290" r:id="rId5"/>
    <p:sldId id="416" r:id="rId6"/>
    <p:sldId id="417" r:id="rId7"/>
    <p:sldId id="418" r:id="rId8"/>
    <p:sldId id="419" r:id="rId9"/>
    <p:sldId id="420" r:id="rId10"/>
    <p:sldId id="422" r:id="rId11"/>
    <p:sldId id="421" r:id="rId12"/>
    <p:sldId id="423" r:id="rId13"/>
    <p:sldId id="335" r:id="rId14"/>
    <p:sldId id="426" r:id="rId15"/>
    <p:sldId id="424" r:id="rId16"/>
    <p:sldId id="425" r:id="rId17"/>
    <p:sldId id="428" r:id="rId18"/>
    <p:sldId id="429" r:id="rId19"/>
    <p:sldId id="427" r:id="rId20"/>
    <p:sldId id="430" r:id="rId21"/>
    <p:sldId id="408" r:id="rId22"/>
    <p:sldId id="432" r:id="rId23"/>
    <p:sldId id="431" r:id="rId24"/>
    <p:sldId id="410" r:id="rId25"/>
    <p:sldId id="409" r:id="rId26"/>
    <p:sldId id="411" r:id="rId27"/>
    <p:sldId id="413" r:id="rId28"/>
    <p:sldId id="412" r:id="rId29"/>
    <p:sldId id="414" r:id="rId30"/>
    <p:sldId id="261"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04040"/>
    <a:srgbClr val="0053A3"/>
    <a:srgbClr val="ECECEC"/>
    <a:srgbClr val="453D3A"/>
    <a:srgbClr val="1A92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80" autoAdjust="0"/>
    <p:restoredTop sz="85840" autoAdjust="0"/>
  </p:normalViewPr>
  <p:slideViewPr>
    <p:cSldViewPr snapToGrid="0">
      <p:cViewPr varScale="1">
        <p:scale>
          <a:sx n="97" d="100"/>
          <a:sy n="97" d="100"/>
        </p:scale>
        <p:origin x="240" y="43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image" Target="../media/image4.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image" Target="../media/image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4B2EDD-9315-4CB1-AB6F-16894E573247}"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CN" altLang="en-US"/>
        </a:p>
      </dgm:t>
    </dgm:pt>
    <dgm:pt modelId="{3877A780-5B85-4672-972C-C2744866F321}">
      <dgm:prSet phldrT="[文本]" custT="1"/>
      <dgm:spPr/>
      <dgm:t>
        <a:bodyPr/>
        <a:lstStyle/>
        <a:p>
          <a:r>
            <a:rPr lang="zh-CN" altLang="en-US" sz="2000" dirty="0"/>
            <a:t>深度卷积网络</a:t>
          </a:r>
        </a:p>
      </dgm:t>
    </dgm:pt>
    <dgm:pt modelId="{828098A2-A3F0-4D5A-92D1-1C7C62307FD1}" type="parTrans" cxnId="{94F9B20D-81F0-445B-B27C-A309EE67C9BD}">
      <dgm:prSet/>
      <dgm:spPr/>
      <dgm:t>
        <a:bodyPr/>
        <a:lstStyle/>
        <a:p>
          <a:endParaRPr lang="zh-CN" altLang="en-US"/>
        </a:p>
      </dgm:t>
    </dgm:pt>
    <dgm:pt modelId="{36B4B9EA-AC78-4496-B97E-6EE546F72893}" type="sibTrans" cxnId="{94F9B20D-81F0-445B-B27C-A309EE67C9BD}">
      <dgm:prSet/>
      <dgm:spPr/>
      <dgm:t>
        <a:bodyPr/>
        <a:lstStyle/>
        <a:p>
          <a:endParaRPr lang="zh-CN" altLang="en-US"/>
        </a:p>
      </dgm:t>
    </dgm:pt>
    <dgm:pt modelId="{9154EDB8-A80E-4DFE-A6D8-66211CEB5AEC}">
      <dgm:prSet phldrT="[文本]" custT="1"/>
      <dgm:spPr/>
      <dgm:t>
        <a:bodyPr/>
        <a:lstStyle/>
        <a:p>
          <a:r>
            <a:rPr lang="zh-CN" altLang="en-US" sz="2000" dirty="0"/>
            <a:t>分类</a:t>
          </a:r>
        </a:p>
      </dgm:t>
    </dgm:pt>
    <dgm:pt modelId="{60B57814-B5DC-401E-B951-E2B715AD4008}" type="parTrans" cxnId="{F8C72FD8-E122-4728-9A25-ABF0D3A1B531}">
      <dgm:prSet/>
      <dgm:spPr/>
      <dgm:t>
        <a:bodyPr/>
        <a:lstStyle/>
        <a:p>
          <a:endParaRPr lang="zh-CN" altLang="en-US"/>
        </a:p>
      </dgm:t>
    </dgm:pt>
    <dgm:pt modelId="{005D6184-F223-4414-B306-B8570CAD7F02}" type="sibTrans" cxnId="{F8C72FD8-E122-4728-9A25-ABF0D3A1B531}">
      <dgm:prSet/>
      <dgm:spPr/>
      <dgm:t>
        <a:bodyPr/>
        <a:lstStyle/>
        <a:p>
          <a:endParaRPr lang="zh-CN" altLang="en-US"/>
        </a:p>
      </dgm:t>
    </dgm:pt>
    <dgm:pt modelId="{A226FC15-2613-48E5-8072-383460FB07D3}">
      <dgm:prSet phldrT="[文本]" custT="1"/>
      <dgm:spPr/>
      <dgm:t>
        <a:bodyPr/>
        <a:lstStyle/>
        <a:p>
          <a:r>
            <a:rPr lang="zh-CN" altLang="en-US" sz="2000" dirty="0"/>
            <a:t>图像分割</a:t>
          </a:r>
        </a:p>
      </dgm:t>
    </dgm:pt>
    <dgm:pt modelId="{056E166C-3AB4-490F-8ABE-2408166D9227}" type="parTrans" cxnId="{5B1F1601-177C-4632-A25D-2AC5B3357529}">
      <dgm:prSet/>
      <dgm:spPr/>
      <dgm:t>
        <a:bodyPr/>
        <a:lstStyle/>
        <a:p>
          <a:endParaRPr lang="zh-CN" altLang="en-US"/>
        </a:p>
      </dgm:t>
    </dgm:pt>
    <dgm:pt modelId="{25A240B6-643E-4039-931F-96265163ECC6}" type="sibTrans" cxnId="{5B1F1601-177C-4632-A25D-2AC5B3357529}">
      <dgm:prSet/>
      <dgm:spPr/>
      <dgm:t>
        <a:bodyPr/>
        <a:lstStyle/>
        <a:p>
          <a:endParaRPr lang="zh-CN" altLang="en-US"/>
        </a:p>
      </dgm:t>
    </dgm:pt>
    <dgm:pt modelId="{C4BA253C-D16B-4A5D-8FAD-3CCD60A88BDB}">
      <dgm:prSet phldrT="[文本]" custT="1"/>
      <dgm:spPr/>
      <dgm:t>
        <a:bodyPr/>
        <a:lstStyle/>
        <a:p>
          <a:r>
            <a:rPr lang="zh-CN" altLang="en-US" sz="2000" dirty="0"/>
            <a:t>检测</a:t>
          </a:r>
        </a:p>
      </dgm:t>
    </dgm:pt>
    <dgm:pt modelId="{D4D1AB33-7B6D-42D5-92EE-AE2F41406234}" type="parTrans" cxnId="{615A36BE-A786-42F8-B78C-402EF213CE8D}">
      <dgm:prSet/>
      <dgm:spPr/>
      <dgm:t>
        <a:bodyPr/>
        <a:lstStyle/>
        <a:p>
          <a:endParaRPr lang="zh-CN" altLang="en-US"/>
        </a:p>
      </dgm:t>
    </dgm:pt>
    <dgm:pt modelId="{405EB40D-F61C-4437-A783-00D6AB207136}" type="sibTrans" cxnId="{615A36BE-A786-42F8-B78C-402EF213CE8D}">
      <dgm:prSet/>
      <dgm:spPr/>
      <dgm:t>
        <a:bodyPr/>
        <a:lstStyle/>
        <a:p>
          <a:endParaRPr lang="zh-CN" altLang="en-US"/>
        </a:p>
      </dgm:t>
    </dgm:pt>
    <dgm:pt modelId="{CD323F3A-B54B-4EB6-975D-5009A08472F9}">
      <dgm:prSet phldrT="[文本]"/>
      <dgm:spPr>
        <a:blipFill rotWithShape="0">
          <a:blip xmlns:r="http://schemas.openxmlformats.org/officeDocument/2006/relationships" r:embed="rId1"/>
          <a:stretch>
            <a:fillRect/>
          </a:stretch>
        </a:blipFill>
      </dgm:spPr>
      <dgm:t>
        <a:bodyPr/>
        <a:lstStyle/>
        <a:p>
          <a:endParaRPr lang="zh-CN" altLang="en-US" dirty="0"/>
        </a:p>
      </dgm:t>
    </dgm:pt>
    <dgm:pt modelId="{5BF3A012-0402-4255-AC83-753C120600C0}" type="parTrans" cxnId="{E37D0B74-A0DC-43A8-8819-8B83B99541C3}">
      <dgm:prSet/>
      <dgm:spPr/>
      <dgm:t>
        <a:bodyPr/>
        <a:lstStyle/>
        <a:p>
          <a:endParaRPr lang="zh-CN" altLang="en-US"/>
        </a:p>
      </dgm:t>
    </dgm:pt>
    <dgm:pt modelId="{376A1548-736F-4EFB-AD88-ABC982E6B221}" type="sibTrans" cxnId="{E37D0B74-A0DC-43A8-8819-8B83B99541C3}">
      <dgm:prSet/>
      <dgm:spPr/>
      <dgm:t>
        <a:bodyPr/>
        <a:lstStyle/>
        <a:p>
          <a:endParaRPr lang="zh-CN" altLang="en-US"/>
        </a:p>
      </dgm:t>
    </dgm:pt>
    <dgm:pt modelId="{8D4C6390-4C3E-4B76-B0E3-B8953CB1AD9C}">
      <dgm:prSet phldrT="[文本]"/>
      <dgm:spPr>
        <a:blipFill rotWithShape="0">
          <a:blip xmlns:r="http://schemas.openxmlformats.org/officeDocument/2006/relationships" r:embed="rId2"/>
          <a:stretch>
            <a:fillRect/>
          </a:stretch>
        </a:blipFill>
      </dgm:spPr>
      <dgm:t>
        <a:bodyPr/>
        <a:lstStyle/>
        <a:p>
          <a:endParaRPr lang="zh-CN" altLang="en-US" dirty="0"/>
        </a:p>
      </dgm:t>
    </dgm:pt>
    <dgm:pt modelId="{2C69536F-3832-4B83-A651-87F7CB6A7979}" type="parTrans" cxnId="{B459E7F8-0A67-40A6-8E86-DBC1B4C8C4E7}">
      <dgm:prSet/>
      <dgm:spPr/>
      <dgm:t>
        <a:bodyPr/>
        <a:lstStyle/>
        <a:p>
          <a:endParaRPr lang="zh-CN" altLang="en-US"/>
        </a:p>
      </dgm:t>
    </dgm:pt>
    <dgm:pt modelId="{D2E09FA8-5804-4E56-91FE-3A9DBBD1BAB0}" type="sibTrans" cxnId="{B459E7F8-0A67-40A6-8E86-DBC1B4C8C4E7}">
      <dgm:prSet/>
      <dgm:spPr/>
      <dgm:t>
        <a:bodyPr/>
        <a:lstStyle/>
        <a:p>
          <a:endParaRPr lang="zh-CN" altLang="en-US"/>
        </a:p>
      </dgm:t>
    </dgm:pt>
    <dgm:pt modelId="{A251D526-ED4A-4897-96CE-3E0784BFF9E6}">
      <dgm:prSet phldrT="[文本]"/>
      <dgm:spPr>
        <a:blipFill rotWithShape="0">
          <a:blip xmlns:r="http://schemas.openxmlformats.org/officeDocument/2006/relationships" r:embed="rId3"/>
          <a:stretch>
            <a:fillRect/>
          </a:stretch>
        </a:blipFill>
      </dgm:spPr>
      <dgm:t>
        <a:bodyPr/>
        <a:lstStyle/>
        <a:p>
          <a:endParaRPr lang="zh-CN" altLang="en-US" dirty="0"/>
        </a:p>
      </dgm:t>
    </dgm:pt>
    <dgm:pt modelId="{E762EEE9-1460-4B45-B202-A69E87912D17}" type="parTrans" cxnId="{5F364755-5E3F-4ED5-A9B1-B0CA00C97B63}">
      <dgm:prSet/>
      <dgm:spPr/>
      <dgm:t>
        <a:bodyPr/>
        <a:lstStyle/>
        <a:p>
          <a:endParaRPr lang="zh-CN" altLang="en-US"/>
        </a:p>
      </dgm:t>
    </dgm:pt>
    <dgm:pt modelId="{D4AE98CA-6318-4C5C-BF8A-6B70CBD4CD30}" type="sibTrans" cxnId="{5F364755-5E3F-4ED5-A9B1-B0CA00C97B63}">
      <dgm:prSet/>
      <dgm:spPr/>
      <dgm:t>
        <a:bodyPr/>
        <a:lstStyle/>
        <a:p>
          <a:endParaRPr lang="zh-CN" altLang="en-US"/>
        </a:p>
      </dgm:t>
    </dgm:pt>
    <dgm:pt modelId="{46AA45FD-D597-448C-9E01-2D8D7CA0E710}" type="pres">
      <dgm:prSet presAssocID="{404B2EDD-9315-4CB1-AB6F-16894E573247}" presName="Name0" presStyleCnt="0">
        <dgm:presLayoutVars>
          <dgm:chPref val="1"/>
          <dgm:dir/>
          <dgm:animOne val="branch"/>
          <dgm:animLvl val="lvl"/>
          <dgm:resizeHandles val="exact"/>
        </dgm:presLayoutVars>
      </dgm:prSet>
      <dgm:spPr/>
    </dgm:pt>
    <dgm:pt modelId="{281C7C6E-8DE8-46AF-9B79-4B5A5D45B422}" type="pres">
      <dgm:prSet presAssocID="{3877A780-5B85-4672-972C-C2744866F321}" presName="root1" presStyleCnt="0"/>
      <dgm:spPr/>
    </dgm:pt>
    <dgm:pt modelId="{19C6A7E4-A38A-4CAD-AEB3-F04FDA65DA7D}" type="pres">
      <dgm:prSet presAssocID="{3877A780-5B85-4672-972C-C2744866F321}" presName="LevelOneTextNode" presStyleLbl="node0" presStyleIdx="0" presStyleCnt="1" custAng="5400000" custScaleX="441490" custLinFactX="-229175" custLinFactNeighborX="-300000" custLinFactNeighborY="861">
        <dgm:presLayoutVars>
          <dgm:chPref val="3"/>
        </dgm:presLayoutVars>
      </dgm:prSet>
      <dgm:spPr/>
    </dgm:pt>
    <dgm:pt modelId="{BBBBB8AC-0BE7-4CB1-9689-A4C9D7BC77F4}" type="pres">
      <dgm:prSet presAssocID="{3877A780-5B85-4672-972C-C2744866F321}" presName="level2hierChild" presStyleCnt="0"/>
      <dgm:spPr/>
    </dgm:pt>
    <dgm:pt modelId="{336ED110-E137-4377-94E9-52B14133EFAF}" type="pres">
      <dgm:prSet presAssocID="{60B57814-B5DC-401E-B951-E2B715AD4008}" presName="conn2-1" presStyleLbl="parChTrans1D2" presStyleIdx="0" presStyleCnt="3"/>
      <dgm:spPr/>
    </dgm:pt>
    <dgm:pt modelId="{088B6D4D-C76E-487C-A95E-6A16CBC4787D}" type="pres">
      <dgm:prSet presAssocID="{60B57814-B5DC-401E-B951-E2B715AD4008}" presName="connTx" presStyleLbl="parChTrans1D2" presStyleIdx="0" presStyleCnt="3"/>
      <dgm:spPr/>
    </dgm:pt>
    <dgm:pt modelId="{816B6855-2A89-4B16-91DB-0D9B3A4C6676}" type="pres">
      <dgm:prSet presAssocID="{9154EDB8-A80E-4DFE-A6D8-66211CEB5AEC}" presName="root2" presStyleCnt="0"/>
      <dgm:spPr/>
    </dgm:pt>
    <dgm:pt modelId="{881F284B-CDC6-4D41-AB68-151B7E55D9A8}" type="pres">
      <dgm:prSet presAssocID="{9154EDB8-A80E-4DFE-A6D8-66211CEB5AEC}" presName="LevelTwoTextNode" presStyleLbl="node2" presStyleIdx="0" presStyleCnt="3" custScaleY="293621">
        <dgm:presLayoutVars>
          <dgm:chPref val="3"/>
        </dgm:presLayoutVars>
      </dgm:prSet>
      <dgm:spPr/>
    </dgm:pt>
    <dgm:pt modelId="{2C205DAF-DF8C-47EB-8CF4-A2286DE3C6F0}" type="pres">
      <dgm:prSet presAssocID="{9154EDB8-A80E-4DFE-A6D8-66211CEB5AEC}" presName="level3hierChild" presStyleCnt="0"/>
      <dgm:spPr/>
    </dgm:pt>
    <dgm:pt modelId="{67322326-C393-4884-9EE8-1162F8126730}" type="pres">
      <dgm:prSet presAssocID="{5BF3A012-0402-4255-AC83-753C120600C0}" presName="conn2-1" presStyleLbl="parChTrans1D3" presStyleIdx="0" presStyleCnt="3"/>
      <dgm:spPr/>
    </dgm:pt>
    <dgm:pt modelId="{A5A33910-FCCD-4F0E-88C5-3D8EBB6E135E}" type="pres">
      <dgm:prSet presAssocID="{5BF3A012-0402-4255-AC83-753C120600C0}" presName="connTx" presStyleLbl="parChTrans1D3" presStyleIdx="0" presStyleCnt="3"/>
      <dgm:spPr/>
    </dgm:pt>
    <dgm:pt modelId="{57C14525-7714-4E66-862C-9D0FBAC710C9}" type="pres">
      <dgm:prSet presAssocID="{CD323F3A-B54B-4EB6-975D-5009A08472F9}" presName="root2" presStyleCnt="0"/>
      <dgm:spPr/>
    </dgm:pt>
    <dgm:pt modelId="{358C026A-E89E-475B-B8A2-C81351CF41D9}" type="pres">
      <dgm:prSet presAssocID="{CD323F3A-B54B-4EB6-975D-5009A08472F9}" presName="LevelTwoTextNode" presStyleLbl="node3" presStyleIdx="0" presStyleCnt="3" custScaleX="300590" custScaleY="609262" custLinFactX="16053" custLinFactNeighborX="100000" custLinFactNeighborY="-11419">
        <dgm:presLayoutVars>
          <dgm:chPref val="3"/>
        </dgm:presLayoutVars>
      </dgm:prSet>
      <dgm:spPr/>
    </dgm:pt>
    <dgm:pt modelId="{D4459288-78D0-4AE8-AC4F-820464B6C30B}" type="pres">
      <dgm:prSet presAssocID="{CD323F3A-B54B-4EB6-975D-5009A08472F9}" presName="level3hierChild" presStyleCnt="0"/>
      <dgm:spPr/>
    </dgm:pt>
    <dgm:pt modelId="{094AC187-E5C9-444C-A54E-55DB56C709FD}" type="pres">
      <dgm:prSet presAssocID="{056E166C-3AB4-490F-8ABE-2408166D9227}" presName="conn2-1" presStyleLbl="parChTrans1D2" presStyleIdx="1" presStyleCnt="3"/>
      <dgm:spPr/>
    </dgm:pt>
    <dgm:pt modelId="{2BF6CAF2-C907-489A-9384-2AE81429BEB3}" type="pres">
      <dgm:prSet presAssocID="{056E166C-3AB4-490F-8ABE-2408166D9227}" presName="connTx" presStyleLbl="parChTrans1D2" presStyleIdx="1" presStyleCnt="3"/>
      <dgm:spPr/>
    </dgm:pt>
    <dgm:pt modelId="{0A42A752-D63E-4F9F-B2A9-0ED95477F798}" type="pres">
      <dgm:prSet presAssocID="{A226FC15-2613-48E5-8072-383460FB07D3}" presName="root2" presStyleCnt="0"/>
      <dgm:spPr/>
    </dgm:pt>
    <dgm:pt modelId="{63A957B1-35D8-4D68-9B89-772ACB3FDF7E}" type="pres">
      <dgm:prSet presAssocID="{A226FC15-2613-48E5-8072-383460FB07D3}" presName="LevelTwoTextNode" presStyleLbl="node2" presStyleIdx="1" presStyleCnt="3" custScaleY="537726" custLinFactNeighborX="2555" custLinFactNeighborY="67047">
        <dgm:presLayoutVars>
          <dgm:chPref val="3"/>
        </dgm:presLayoutVars>
      </dgm:prSet>
      <dgm:spPr/>
    </dgm:pt>
    <dgm:pt modelId="{3733CB56-1B22-4C44-B443-252E8A4ED13F}" type="pres">
      <dgm:prSet presAssocID="{A226FC15-2613-48E5-8072-383460FB07D3}" presName="level3hierChild" presStyleCnt="0"/>
      <dgm:spPr/>
    </dgm:pt>
    <dgm:pt modelId="{59B65B07-68DB-4FD1-B783-1293EE857A18}" type="pres">
      <dgm:prSet presAssocID="{2C69536F-3832-4B83-A651-87F7CB6A7979}" presName="conn2-1" presStyleLbl="parChTrans1D3" presStyleIdx="1" presStyleCnt="3"/>
      <dgm:spPr/>
    </dgm:pt>
    <dgm:pt modelId="{0EEE40D1-A9C9-487E-9EB9-DFF0CBD774A1}" type="pres">
      <dgm:prSet presAssocID="{2C69536F-3832-4B83-A651-87F7CB6A7979}" presName="connTx" presStyleLbl="parChTrans1D3" presStyleIdx="1" presStyleCnt="3"/>
      <dgm:spPr/>
    </dgm:pt>
    <dgm:pt modelId="{25320748-88E9-4858-AEDF-74664F8F15F3}" type="pres">
      <dgm:prSet presAssocID="{8D4C6390-4C3E-4B76-B0E3-B8953CB1AD9C}" presName="root2" presStyleCnt="0"/>
      <dgm:spPr/>
    </dgm:pt>
    <dgm:pt modelId="{48903450-D608-4810-9D64-50D5A11E6265}" type="pres">
      <dgm:prSet presAssocID="{8D4C6390-4C3E-4B76-B0E3-B8953CB1AD9C}" presName="LevelTwoTextNode" presStyleLbl="node3" presStyleIdx="1" presStyleCnt="3" custScaleX="326873" custScaleY="903473" custLinFactX="2784" custLinFactNeighborX="100000" custLinFactNeighborY="62856">
        <dgm:presLayoutVars>
          <dgm:chPref val="3"/>
        </dgm:presLayoutVars>
      </dgm:prSet>
      <dgm:spPr/>
    </dgm:pt>
    <dgm:pt modelId="{5193A07F-AB51-4483-9E48-890FFF9CD924}" type="pres">
      <dgm:prSet presAssocID="{8D4C6390-4C3E-4B76-B0E3-B8953CB1AD9C}" presName="level3hierChild" presStyleCnt="0"/>
      <dgm:spPr/>
    </dgm:pt>
    <dgm:pt modelId="{FCD667E9-E389-4BEC-B8AD-79BA6900788C}" type="pres">
      <dgm:prSet presAssocID="{D4D1AB33-7B6D-42D5-92EE-AE2F41406234}" presName="conn2-1" presStyleLbl="parChTrans1D2" presStyleIdx="2" presStyleCnt="3"/>
      <dgm:spPr/>
    </dgm:pt>
    <dgm:pt modelId="{AB76EE0A-8726-4E8A-8381-5DF5D1F505CA}" type="pres">
      <dgm:prSet presAssocID="{D4D1AB33-7B6D-42D5-92EE-AE2F41406234}" presName="connTx" presStyleLbl="parChTrans1D2" presStyleIdx="2" presStyleCnt="3"/>
      <dgm:spPr/>
    </dgm:pt>
    <dgm:pt modelId="{AA8FE812-C321-4377-9A0D-FA7D6060B0B1}" type="pres">
      <dgm:prSet presAssocID="{C4BA253C-D16B-4A5D-8FAD-3CCD60A88BDB}" presName="root2" presStyleCnt="0"/>
      <dgm:spPr/>
    </dgm:pt>
    <dgm:pt modelId="{F0D032FA-1A0E-4F8C-831A-2DE615BF32D7}" type="pres">
      <dgm:prSet presAssocID="{C4BA253C-D16B-4A5D-8FAD-3CCD60A88BDB}" presName="LevelTwoTextNode" presStyleLbl="node2" presStyleIdx="2" presStyleCnt="3" custScaleY="341370">
        <dgm:presLayoutVars>
          <dgm:chPref val="3"/>
        </dgm:presLayoutVars>
      </dgm:prSet>
      <dgm:spPr/>
    </dgm:pt>
    <dgm:pt modelId="{E18C121E-4A0B-4D1E-A442-60DB82DEEB87}" type="pres">
      <dgm:prSet presAssocID="{C4BA253C-D16B-4A5D-8FAD-3CCD60A88BDB}" presName="level3hierChild" presStyleCnt="0"/>
      <dgm:spPr/>
    </dgm:pt>
    <dgm:pt modelId="{EA4F4001-164C-4433-B1F7-EC9159BFB74C}" type="pres">
      <dgm:prSet presAssocID="{E762EEE9-1460-4B45-B202-A69E87912D17}" presName="conn2-1" presStyleLbl="parChTrans1D3" presStyleIdx="2" presStyleCnt="3"/>
      <dgm:spPr/>
    </dgm:pt>
    <dgm:pt modelId="{E1696F66-6549-46F8-9AA0-36A46D4A8DF9}" type="pres">
      <dgm:prSet presAssocID="{E762EEE9-1460-4B45-B202-A69E87912D17}" presName="connTx" presStyleLbl="parChTrans1D3" presStyleIdx="2" presStyleCnt="3"/>
      <dgm:spPr/>
    </dgm:pt>
    <dgm:pt modelId="{5EAFA947-4266-4228-950D-EE1C2A5A7290}" type="pres">
      <dgm:prSet presAssocID="{A251D526-ED4A-4897-96CE-3E0784BFF9E6}" presName="root2" presStyleCnt="0"/>
      <dgm:spPr/>
    </dgm:pt>
    <dgm:pt modelId="{C8ED9497-1437-49E2-81E2-19AF4E18F390}" type="pres">
      <dgm:prSet presAssocID="{A251D526-ED4A-4897-96CE-3E0784BFF9E6}" presName="LevelTwoTextNode" presStyleLbl="node3" presStyleIdx="2" presStyleCnt="3" custScaleX="366336" custScaleY="800133" custLinFactX="20350" custLinFactNeighborX="100000" custLinFactNeighborY="12315">
        <dgm:presLayoutVars>
          <dgm:chPref val="3"/>
        </dgm:presLayoutVars>
      </dgm:prSet>
      <dgm:spPr/>
    </dgm:pt>
    <dgm:pt modelId="{30DEA936-AE9C-4C23-83BE-F19866121CD6}" type="pres">
      <dgm:prSet presAssocID="{A251D526-ED4A-4897-96CE-3E0784BFF9E6}" presName="level3hierChild" presStyleCnt="0"/>
      <dgm:spPr/>
    </dgm:pt>
  </dgm:ptLst>
  <dgm:cxnLst>
    <dgm:cxn modelId="{5B1F1601-177C-4632-A25D-2AC5B3357529}" srcId="{3877A780-5B85-4672-972C-C2744866F321}" destId="{A226FC15-2613-48E5-8072-383460FB07D3}" srcOrd="1" destOrd="0" parTransId="{056E166C-3AB4-490F-8ABE-2408166D9227}" sibTransId="{25A240B6-643E-4039-931F-96265163ECC6}"/>
    <dgm:cxn modelId="{94F9B20D-81F0-445B-B27C-A309EE67C9BD}" srcId="{404B2EDD-9315-4CB1-AB6F-16894E573247}" destId="{3877A780-5B85-4672-972C-C2744866F321}" srcOrd="0" destOrd="0" parTransId="{828098A2-A3F0-4D5A-92D1-1C7C62307FD1}" sibTransId="{36B4B9EA-AC78-4496-B97E-6EE546F72893}"/>
    <dgm:cxn modelId="{D9953410-67CF-4BE4-875A-99F7E7FC411A}" type="presOf" srcId="{8D4C6390-4C3E-4B76-B0E3-B8953CB1AD9C}" destId="{48903450-D608-4810-9D64-50D5A11E6265}" srcOrd="0" destOrd="0" presId="urn:microsoft.com/office/officeart/2008/layout/HorizontalMultiLevelHierarchy"/>
    <dgm:cxn modelId="{22DFB118-A52D-42D3-B7AB-F20535E83FC0}" type="presOf" srcId="{3877A780-5B85-4672-972C-C2744866F321}" destId="{19C6A7E4-A38A-4CAD-AEB3-F04FDA65DA7D}" srcOrd="0" destOrd="0" presId="urn:microsoft.com/office/officeart/2008/layout/HorizontalMultiLevelHierarchy"/>
    <dgm:cxn modelId="{0BE4DB24-825C-4EBF-8DDD-11539D5A6FF4}" type="presOf" srcId="{A226FC15-2613-48E5-8072-383460FB07D3}" destId="{63A957B1-35D8-4D68-9B89-772ACB3FDF7E}" srcOrd="0" destOrd="0" presId="urn:microsoft.com/office/officeart/2008/layout/HorizontalMultiLevelHierarchy"/>
    <dgm:cxn modelId="{6334C825-E695-49C7-9B48-5E43D62D5019}" type="presOf" srcId="{CD323F3A-B54B-4EB6-975D-5009A08472F9}" destId="{358C026A-E89E-475B-B8A2-C81351CF41D9}" srcOrd="0" destOrd="0" presId="urn:microsoft.com/office/officeart/2008/layout/HorizontalMultiLevelHierarchy"/>
    <dgm:cxn modelId="{2635D532-9446-4104-9E2B-728BACC61DEF}" type="presOf" srcId="{D4D1AB33-7B6D-42D5-92EE-AE2F41406234}" destId="{AB76EE0A-8726-4E8A-8381-5DF5D1F505CA}" srcOrd="1" destOrd="0" presId="urn:microsoft.com/office/officeart/2008/layout/HorizontalMultiLevelHierarchy"/>
    <dgm:cxn modelId="{183D5144-1F11-4D4E-8625-A7402A725483}" type="presOf" srcId="{D4D1AB33-7B6D-42D5-92EE-AE2F41406234}" destId="{FCD667E9-E389-4BEC-B8AD-79BA6900788C}" srcOrd="0" destOrd="0" presId="urn:microsoft.com/office/officeart/2008/layout/HorizontalMultiLevelHierarchy"/>
    <dgm:cxn modelId="{E0DAD84C-31F2-4D9D-A04A-84CD124669A6}" type="presOf" srcId="{E762EEE9-1460-4B45-B202-A69E87912D17}" destId="{EA4F4001-164C-4433-B1F7-EC9159BFB74C}" srcOrd="0" destOrd="0" presId="urn:microsoft.com/office/officeart/2008/layout/HorizontalMultiLevelHierarchy"/>
    <dgm:cxn modelId="{7293D74D-4A5F-4AB2-908C-5C3BE4CAA066}" type="presOf" srcId="{E762EEE9-1460-4B45-B202-A69E87912D17}" destId="{E1696F66-6549-46F8-9AA0-36A46D4A8DF9}" srcOrd="1" destOrd="0" presId="urn:microsoft.com/office/officeart/2008/layout/HorizontalMultiLevelHierarchy"/>
    <dgm:cxn modelId="{5F364755-5E3F-4ED5-A9B1-B0CA00C97B63}" srcId="{C4BA253C-D16B-4A5D-8FAD-3CCD60A88BDB}" destId="{A251D526-ED4A-4897-96CE-3E0784BFF9E6}" srcOrd="0" destOrd="0" parTransId="{E762EEE9-1460-4B45-B202-A69E87912D17}" sibTransId="{D4AE98CA-6318-4C5C-BF8A-6B70CBD4CD30}"/>
    <dgm:cxn modelId="{FD2F7D5A-EDEE-4287-AD5C-969B46803241}" type="presOf" srcId="{60B57814-B5DC-401E-B951-E2B715AD4008}" destId="{088B6D4D-C76E-487C-A95E-6A16CBC4787D}" srcOrd="1" destOrd="0" presId="urn:microsoft.com/office/officeart/2008/layout/HorizontalMultiLevelHierarchy"/>
    <dgm:cxn modelId="{93838B6E-CC8D-49F4-9C6A-D584416BBDBA}" type="presOf" srcId="{2C69536F-3832-4B83-A651-87F7CB6A7979}" destId="{59B65B07-68DB-4FD1-B783-1293EE857A18}" srcOrd="0" destOrd="0" presId="urn:microsoft.com/office/officeart/2008/layout/HorizontalMultiLevelHierarchy"/>
    <dgm:cxn modelId="{E37D0B74-A0DC-43A8-8819-8B83B99541C3}" srcId="{9154EDB8-A80E-4DFE-A6D8-66211CEB5AEC}" destId="{CD323F3A-B54B-4EB6-975D-5009A08472F9}" srcOrd="0" destOrd="0" parTransId="{5BF3A012-0402-4255-AC83-753C120600C0}" sibTransId="{376A1548-736F-4EFB-AD88-ABC982E6B221}"/>
    <dgm:cxn modelId="{5E7AE57E-0304-4804-8219-7943F42789CE}" type="presOf" srcId="{404B2EDD-9315-4CB1-AB6F-16894E573247}" destId="{46AA45FD-D597-448C-9E01-2D8D7CA0E710}" srcOrd="0" destOrd="0" presId="urn:microsoft.com/office/officeart/2008/layout/HorizontalMultiLevelHierarchy"/>
    <dgm:cxn modelId="{5DBCD992-DB2B-4BEC-BFDC-D4D333FCBBA3}" type="presOf" srcId="{056E166C-3AB4-490F-8ABE-2408166D9227}" destId="{094AC187-E5C9-444C-A54E-55DB56C709FD}" srcOrd="0" destOrd="0" presId="urn:microsoft.com/office/officeart/2008/layout/HorizontalMultiLevelHierarchy"/>
    <dgm:cxn modelId="{CDEE1BAA-334F-4790-A206-F7AD76C3DB2A}" type="presOf" srcId="{C4BA253C-D16B-4A5D-8FAD-3CCD60A88BDB}" destId="{F0D032FA-1A0E-4F8C-831A-2DE615BF32D7}" srcOrd="0" destOrd="0" presId="urn:microsoft.com/office/officeart/2008/layout/HorizontalMultiLevelHierarchy"/>
    <dgm:cxn modelId="{615A36BE-A786-42F8-B78C-402EF213CE8D}" srcId="{3877A780-5B85-4672-972C-C2744866F321}" destId="{C4BA253C-D16B-4A5D-8FAD-3CCD60A88BDB}" srcOrd="2" destOrd="0" parTransId="{D4D1AB33-7B6D-42D5-92EE-AE2F41406234}" sibTransId="{405EB40D-F61C-4437-A783-00D6AB207136}"/>
    <dgm:cxn modelId="{7A0215C8-B6D9-46CD-8E7A-BB5F16F414D0}" type="presOf" srcId="{A251D526-ED4A-4897-96CE-3E0784BFF9E6}" destId="{C8ED9497-1437-49E2-81E2-19AF4E18F390}" srcOrd="0" destOrd="0" presId="urn:microsoft.com/office/officeart/2008/layout/HorizontalMultiLevelHierarchy"/>
    <dgm:cxn modelId="{4F8933C9-BFBF-4A43-ADB8-6A8B98457FAD}" type="presOf" srcId="{5BF3A012-0402-4255-AC83-753C120600C0}" destId="{67322326-C393-4884-9EE8-1162F8126730}" srcOrd="0" destOrd="0" presId="urn:microsoft.com/office/officeart/2008/layout/HorizontalMultiLevelHierarchy"/>
    <dgm:cxn modelId="{5F6A13CD-D739-4574-BA18-E1FB8A8A0626}" type="presOf" srcId="{5BF3A012-0402-4255-AC83-753C120600C0}" destId="{A5A33910-FCCD-4F0E-88C5-3D8EBB6E135E}" srcOrd="1" destOrd="0" presId="urn:microsoft.com/office/officeart/2008/layout/HorizontalMultiLevelHierarchy"/>
    <dgm:cxn modelId="{F8C72FD8-E122-4728-9A25-ABF0D3A1B531}" srcId="{3877A780-5B85-4672-972C-C2744866F321}" destId="{9154EDB8-A80E-4DFE-A6D8-66211CEB5AEC}" srcOrd="0" destOrd="0" parTransId="{60B57814-B5DC-401E-B951-E2B715AD4008}" sibTransId="{005D6184-F223-4414-B306-B8570CAD7F02}"/>
    <dgm:cxn modelId="{CD22DCDD-CDA5-48A7-A470-1AF84D0BF24B}" type="presOf" srcId="{2C69536F-3832-4B83-A651-87F7CB6A7979}" destId="{0EEE40D1-A9C9-487E-9EB9-DFF0CBD774A1}" srcOrd="1" destOrd="0" presId="urn:microsoft.com/office/officeart/2008/layout/HorizontalMultiLevelHierarchy"/>
    <dgm:cxn modelId="{DDD62DEE-6A1F-4ACF-AA6A-30F9FC084CF4}" type="presOf" srcId="{60B57814-B5DC-401E-B951-E2B715AD4008}" destId="{336ED110-E137-4377-94E9-52B14133EFAF}" srcOrd="0" destOrd="0" presId="urn:microsoft.com/office/officeart/2008/layout/HorizontalMultiLevelHierarchy"/>
    <dgm:cxn modelId="{7738A8F4-C8DD-40D8-9BDA-42E92040AF64}" type="presOf" srcId="{9154EDB8-A80E-4DFE-A6D8-66211CEB5AEC}" destId="{881F284B-CDC6-4D41-AB68-151B7E55D9A8}" srcOrd="0" destOrd="0" presId="urn:microsoft.com/office/officeart/2008/layout/HorizontalMultiLevelHierarchy"/>
    <dgm:cxn modelId="{BBD1FBF5-FB1E-4A3E-8341-4A46281E1D03}" type="presOf" srcId="{056E166C-3AB4-490F-8ABE-2408166D9227}" destId="{2BF6CAF2-C907-489A-9384-2AE81429BEB3}" srcOrd="1" destOrd="0" presId="urn:microsoft.com/office/officeart/2008/layout/HorizontalMultiLevelHierarchy"/>
    <dgm:cxn modelId="{B459E7F8-0A67-40A6-8E86-DBC1B4C8C4E7}" srcId="{A226FC15-2613-48E5-8072-383460FB07D3}" destId="{8D4C6390-4C3E-4B76-B0E3-B8953CB1AD9C}" srcOrd="0" destOrd="0" parTransId="{2C69536F-3832-4B83-A651-87F7CB6A7979}" sibTransId="{D2E09FA8-5804-4E56-91FE-3A9DBBD1BAB0}"/>
    <dgm:cxn modelId="{251098F4-A4D6-433E-8D10-FE25963BF5E2}" type="presParOf" srcId="{46AA45FD-D597-448C-9E01-2D8D7CA0E710}" destId="{281C7C6E-8DE8-46AF-9B79-4B5A5D45B422}" srcOrd="0" destOrd="0" presId="urn:microsoft.com/office/officeart/2008/layout/HorizontalMultiLevelHierarchy"/>
    <dgm:cxn modelId="{FD1BDA14-E749-4C98-B39A-9C22909F4E83}" type="presParOf" srcId="{281C7C6E-8DE8-46AF-9B79-4B5A5D45B422}" destId="{19C6A7E4-A38A-4CAD-AEB3-F04FDA65DA7D}" srcOrd="0" destOrd="0" presId="urn:microsoft.com/office/officeart/2008/layout/HorizontalMultiLevelHierarchy"/>
    <dgm:cxn modelId="{038BAD47-E2E4-48BF-8585-073460442EC1}" type="presParOf" srcId="{281C7C6E-8DE8-46AF-9B79-4B5A5D45B422}" destId="{BBBBB8AC-0BE7-4CB1-9689-A4C9D7BC77F4}" srcOrd="1" destOrd="0" presId="urn:microsoft.com/office/officeart/2008/layout/HorizontalMultiLevelHierarchy"/>
    <dgm:cxn modelId="{CC93B856-BAFF-4EB8-BC14-A3F7F6C81B84}" type="presParOf" srcId="{BBBBB8AC-0BE7-4CB1-9689-A4C9D7BC77F4}" destId="{336ED110-E137-4377-94E9-52B14133EFAF}" srcOrd="0" destOrd="0" presId="urn:microsoft.com/office/officeart/2008/layout/HorizontalMultiLevelHierarchy"/>
    <dgm:cxn modelId="{778B05B4-61AD-4B78-9903-9D6EE35E7DAD}" type="presParOf" srcId="{336ED110-E137-4377-94E9-52B14133EFAF}" destId="{088B6D4D-C76E-487C-A95E-6A16CBC4787D}" srcOrd="0" destOrd="0" presId="urn:microsoft.com/office/officeart/2008/layout/HorizontalMultiLevelHierarchy"/>
    <dgm:cxn modelId="{F6F54F16-1A06-489F-B93D-72055A13A674}" type="presParOf" srcId="{BBBBB8AC-0BE7-4CB1-9689-A4C9D7BC77F4}" destId="{816B6855-2A89-4B16-91DB-0D9B3A4C6676}" srcOrd="1" destOrd="0" presId="urn:microsoft.com/office/officeart/2008/layout/HorizontalMultiLevelHierarchy"/>
    <dgm:cxn modelId="{51CCB79C-4431-41F7-B859-A3AB2F12C00D}" type="presParOf" srcId="{816B6855-2A89-4B16-91DB-0D9B3A4C6676}" destId="{881F284B-CDC6-4D41-AB68-151B7E55D9A8}" srcOrd="0" destOrd="0" presId="urn:microsoft.com/office/officeart/2008/layout/HorizontalMultiLevelHierarchy"/>
    <dgm:cxn modelId="{7260C604-B0D7-4FEA-8A25-2E0A4A43C82F}" type="presParOf" srcId="{816B6855-2A89-4B16-91DB-0D9B3A4C6676}" destId="{2C205DAF-DF8C-47EB-8CF4-A2286DE3C6F0}" srcOrd="1" destOrd="0" presId="urn:microsoft.com/office/officeart/2008/layout/HorizontalMultiLevelHierarchy"/>
    <dgm:cxn modelId="{C3F870D8-2F0A-473B-9F4D-84F57D15CC2F}" type="presParOf" srcId="{2C205DAF-DF8C-47EB-8CF4-A2286DE3C6F0}" destId="{67322326-C393-4884-9EE8-1162F8126730}" srcOrd="0" destOrd="0" presId="urn:microsoft.com/office/officeart/2008/layout/HorizontalMultiLevelHierarchy"/>
    <dgm:cxn modelId="{ED35248A-1E5F-4403-8564-A5DF4B77E2B9}" type="presParOf" srcId="{67322326-C393-4884-9EE8-1162F8126730}" destId="{A5A33910-FCCD-4F0E-88C5-3D8EBB6E135E}" srcOrd="0" destOrd="0" presId="urn:microsoft.com/office/officeart/2008/layout/HorizontalMultiLevelHierarchy"/>
    <dgm:cxn modelId="{A2AE4D50-A7A8-44D7-8464-2F2B0EE3C2AA}" type="presParOf" srcId="{2C205DAF-DF8C-47EB-8CF4-A2286DE3C6F0}" destId="{57C14525-7714-4E66-862C-9D0FBAC710C9}" srcOrd="1" destOrd="0" presId="urn:microsoft.com/office/officeart/2008/layout/HorizontalMultiLevelHierarchy"/>
    <dgm:cxn modelId="{E8E497A8-3716-4F7E-A1D4-195040463524}" type="presParOf" srcId="{57C14525-7714-4E66-862C-9D0FBAC710C9}" destId="{358C026A-E89E-475B-B8A2-C81351CF41D9}" srcOrd="0" destOrd="0" presId="urn:microsoft.com/office/officeart/2008/layout/HorizontalMultiLevelHierarchy"/>
    <dgm:cxn modelId="{93B2D667-64C0-4691-B545-34A154BC842F}" type="presParOf" srcId="{57C14525-7714-4E66-862C-9D0FBAC710C9}" destId="{D4459288-78D0-4AE8-AC4F-820464B6C30B}" srcOrd="1" destOrd="0" presId="urn:microsoft.com/office/officeart/2008/layout/HorizontalMultiLevelHierarchy"/>
    <dgm:cxn modelId="{61C9FBE5-AD99-400D-9E50-073322EDA2C0}" type="presParOf" srcId="{BBBBB8AC-0BE7-4CB1-9689-A4C9D7BC77F4}" destId="{094AC187-E5C9-444C-A54E-55DB56C709FD}" srcOrd="2" destOrd="0" presId="urn:microsoft.com/office/officeart/2008/layout/HorizontalMultiLevelHierarchy"/>
    <dgm:cxn modelId="{76BB2564-CC80-4AD2-BCA5-004C181865B2}" type="presParOf" srcId="{094AC187-E5C9-444C-A54E-55DB56C709FD}" destId="{2BF6CAF2-C907-489A-9384-2AE81429BEB3}" srcOrd="0" destOrd="0" presId="urn:microsoft.com/office/officeart/2008/layout/HorizontalMultiLevelHierarchy"/>
    <dgm:cxn modelId="{F8C4C720-4C4C-43AD-A1B5-348899AB39B5}" type="presParOf" srcId="{BBBBB8AC-0BE7-4CB1-9689-A4C9D7BC77F4}" destId="{0A42A752-D63E-4F9F-B2A9-0ED95477F798}" srcOrd="3" destOrd="0" presId="urn:microsoft.com/office/officeart/2008/layout/HorizontalMultiLevelHierarchy"/>
    <dgm:cxn modelId="{C9277F72-9899-4D3D-9269-D01D75A2196B}" type="presParOf" srcId="{0A42A752-D63E-4F9F-B2A9-0ED95477F798}" destId="{63A957B1-35D8-4D68-9B89-772ACB3FDF7E}" srcOrd="0" destOrd="0" presId="urn:microsoft.com/office/officeart/2008/layout/HorizontalMultiLevelHierarchy"/>
    <dgm:cxn modelId="{7A384CA9-C2CA-43C6-A7E8-2E33C1425EDB}" type="presParOf" srcId="{0A42A752-D63E-4F9F-B2A9-0ED95477F798}" destId="{3733CB56-1B22-4C44-B443-252E8A4ED13F}" srcOrd="1" destOrd="0" presId="urn:microsoft.com/office/officeart/2008/layout/HorizontalMultiLevelHierarchy"/>
    <dgm:cxn modelId="{92C0EC36-24A1-4B74-9172-1CE13AB3FA89}" type="presParOf" srcId="{3733CB56-1B22-4C44-B443-252E8A4ED13F}" destId="{59B65B07-68DB-4FD1-B783-1293EE857A18}" srcOrd="0" destOrd="0" presId="urn:microsoft.com/office/officeart/2008/layout/HorizontalMultiLevelHierarchy"/>
    <dgm:cxn modelId="{81E34A26-DED4-4050-B0AE-025A85413836}" type="presParOf" srcId="{59B65B07-68DB-4FD1-B783-1293EE857A18}" destId="{0EEE40D1-A9C9-487E-9EB9-DFF0CBD774A1}" srcOrd="0" destOrd="0" presId="urn:microsoft.com/office/officeart/2008/layout/HorizontalMultiLevelHierarchy"/>
    <dgm:cxn modelId="{771BB036-0E0D-47B5-B7F4-3525FA76C9F5}" type="presParOf" srcId="{3733CB56-1B22-4C44-B443-252E8A4ED13F}" destId="{25320748-88E9-4858-AEDF-74664F8F15F3}" srcOrd="1" destOrd="0" presId="urn:microsoft.com/office/officeart/2008/layout/HorizontalMultiLevelHierarchy"/>
    <dgm:cxn modelId="{A02BBB24-D9FD-4DCB-9028-08DD86D0C65B}" type="presParOf" srcId="{25320748-88E9-4858-AEDF-74664F8F15F3}" destId="{48903450-D608-4810-9D64-50D5A11E6265}" srcOrd="0" destOrd="0" presId="urn:microsoft.com/office/officeart/2008/layout/HorizontalMultiLevelHierarchy"/>
    <dgm:cxn modelId="{0AD6B078-0F12-4F93-95FB-DB15F939C664}" type="presParOf" srcId="{25320748-88E9-4858-AEDF-74664F8F15F3}" destId="{5193A07F-AB51-4483-9E48-890FFF9CD924}" srcOrd="1" destOrd="0" presId="urn:microsoft.com/office/officeart/2008/layout/HorizontalMultiLevelHierarchy"/>
    <dgm:cxn modelId="{92E7D04F-27F4-46C9-BAC7-AB37786651F3}" type="presParOf" srcId="{BBBBB8AC-0BE7-4CB1-9689-A4C9D7BC77F4}" destId="{FCD667E9-E389-4BEC-B8AD-79BA6900788C}" srcOrd="4" destOrd="0" presId="urn:microsoft.com/office/officeart/2008/layout/HorizontalMultiLevelHierarchy"/>
    <dgm:cxn modelId="{6040F785-E3BC-4F29-A2B6-95E9FE62A1B9}" type="presParOf" srcId="{FCD667E9-E389-4BEC-B8AD-79BA6900788C}" destId="{AB76EE0A-8726-4E8A-8381-5DF5D1F505CA}" srcOrd="0" destOrd="0" presId="urn:microsoft.com/office/officeart/2008/layout/HorizontalMultiLevelHierarchy"/>
    <dgm:cxn modelId="{62375297-C320-4289-896F-A380A899E3CA}" type="presParOf" srcId="{BBBBB8AC-0BE7-4CB1-9689-A4C9D7BC77F4}" destId="{AA8FE812-C321-4377-9A0D-FA7D6060B0B1}" srcOrd="5" destOrd="0" presId="urn:microsoft.com/office/officeart/2008/layout/HorizontalMultiLevelHierarchy"/>
    <dgm:cxn modelId="{F3BA10B3-4D63-4C93-A462-D903CDFACF46}" type="presParOf" srcId="{AA8FE812-C321-4377-9A0D-FA7D6060B0B1}" destId="{F0D032FA-1A0E-4F8C-831A-2DE615BF32D7}" srcOrd="0" destOrd="0" presId="urn:microsoft.com/office/officeart/2008/layout/HorizontalMultiLevelHierarchy"/>
    <dgm:cxn modelId="{2F7DE3D1-62AA-4231-AE02-151D1BB8548B}" type="presParOf" srcId="{AA8FE812-C321-4377-9A0D-FA7D6060B0B1}" destId="{E18C121E-4A0B-4D1E-A442-60DB82DEEB87}" srcOrd="1" destOrd="0" presId="urn:microsoft.com/office/officeart/2008/layout/HorizontalMultiLevelHierarchy"/>
    <dgm:cxn modelId="{AA8ABBAB-45DD-4354-9563-DFB9D61C9E29}" type="presParOf" srcId="{E18C121E-4A0B-4D1E-A442-60DB82DEEB87}" destId="{EA4F4001-164C-4433-B1F7-EC9159BFB74C}" srcOrd="0" destOrd="0" presId="urn:microsoft.com/office/officeart/2008/layout/HorizontalMultiLevelHierarchy"/>
    <dgm:cxn modelId="{9A50E822-975E-499A-A05D-CBD1A7A4682D}" type="presParOf" srcId="{EA4F4001-164C-4433-B1F7-EC9159BFB74C}" destId="{E1696F66-6549-46F8-9AA0-36A46D4A8DF9}" srcOrd="0" destOrd="0" presId="urn:microsoft.com/office/officeart/2008/layout/HorizontalMultiLevelHierarchy"/>
    <dgm:cxn modelId="{F4D950F8-4B53-4132-9E09-477FFCFEE44E}" type="presParOf" srcId="{E18C121E-4A0B-4D1E-A442-60DB82DEEB87}" destId="{5EAFA947-4266-4228-950D-EE1C2A5A7290}" srcOrd="1" destOrd="0" presId="urn:microsoft.com/office/officeart/2008/layout/HorizontalMultiLevelHierarchy"/>
    <dgm:cxn modelId="{243A8EC2-A1B9-4504-951B-FD528113A705}" type="presParOf" srcId="{5EAFA947-4266-4228-950D-EE1C2A5A7290}" destId="{C8ED9497-1437-49E2-81E2-19AF4E18F390}" srcOrd="0" destOrd="0" presId="urn:microsoft.com/office/officeart/2008/layout/HorizontalMultiLevelHierarchy"/>
    <dgm:cxn modelId="{93C919F5-F610-44A3-8AA0-4D33EFC38946}" type="presParOf" srcId="{5EAFA947-4266-4228-950D-EE1C2A5A7290}" destId="{30DEA936-AE9C-4C23-83BE-F19866121CD6}"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F4001-164C-4433-B1F7-EC9159BFB74C}">
      <dsp:nvSpPr>
        <dsp:cNvPr id="0" name=""/>
        <dsp:cNvSpPr/>
      </dsp:nvSpPr>
      <dsp:spPr>
        <a:xfrm>
          <a:off x="4701736" y="4419472"/>
          <a:ext cx="1046383" cy="91440"/>
        </a:xfrm>
        <a:custGeom>
          <a:avLst/>
          <a:gdLst/>
          <a:ahLst/>
          <a:cxnLst/>
          <a:rect l="0" t="0" r="0" b="0"/>
          <a:pathLst>
            <a:path>
              <a:moveTo>
                <a:pt x="0" y="45720"/>
              </a:moveTo>
              <a:lnTo>
                <a:pt x="523191" y="45720"/>
              </a:lnTo>
              <a:lnTo>
                <a:pt x="523191" y="49410"/>
              </a:lnTo>
              <a:lnTo>
                <a:pt x="1046383" y="4941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98768" y="4439032"/>
        <a:ext cx="52319" cy="52319"/>
      </dsp:txXfrm>
    </dsp:sp>
    <dsp:sp modelId="{FCD667E9-E389-4BEC-B8AD-79BA6900788C}">
      <dsp:nvSpPr>
        <dsp:cNvPr id="0" name=""/>
        <dsp:cNvSpPr/>
      </dsp:nvSpPr>
      <dsp:spPr>
        <a:xfrm>
          <a:off x="2604243" y="2618092"/>
          <a:ext cx="1351940" cy="1847099"/>
        </a:xfrm>
        <a:custGeom>
          <a:avLst/>
          <a:gdLst/>
          <a:ahLst/>
          <a:cxnLst/>
          <a:rect l="0" t="0" r="0" b="0"/>
          <a:pathLst>
            <a:path>
              <a:moveTo>
                <a:pt x="0" y="0"/>
              </a:moveTo>
              <a:lnTo>
                <a:pt x="675970" y="0"/>
              </a:lnTo>
              <a:lnTo>
                <a:pt x="675970" y="1847099"/>
              </a:lnTo>
              <a:lnTo>
                <a:pt x="1351940" y="184709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a:off x="3222988" y="3484417"/>
        <a:ext cx="114449" cy="114449"/>
      </dsp:txXfrm>
    </dsp:sp>
    <dsp:sp modelId="{59B65B07-68DB-4FD1-B783-1293EE857A18}">
      <dsp:nvSpPr>
        <dsp:cNvPr id="0" name=""/>
        <dsp:cNvSpPr/>
      </dsp:nvSpPr>
      <dsp:spPr>
        <a:xfrm>
          <a:off x="4720785" y="2569348"/>
          <a:ext cx="896371" cy="91440"/>
        </a:xfrm>
        <a:custGeom>
          <a:avLst/>
          <a:gdLst/>
          <a:ahLst/>
          <a:cxnLst/>
          <a:rect l="0" t="0" r="0" b="0"/>
          <a:pathLst>
            <a:path>
              <a:moveTo>
                <a:pt x="0" y="55246"/>
              </a:moveTo>
              <a:lnTo>
                <a:pt x="448185" y="55246"/>
              </a:lnTo>
              <a:lnTo>
                <a:pt x="448185" y="45720"/>
              </a:lnTo>
              <a:lnTo>
                <a:pt x="896371"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46560" y="2592657"/>
        <a:ext cx="44821" cy="44821"/>
      </dsp:txXfrm>
    </dsp:sp>
    <dsp:sp modelId="{094AC187-E5C9-444C-A54E-55DB56C709FD}">
      <dsp:nvSpPr>
        <dsp:cNvPr id="0" name=""/>
        <dsp:cNvSpPr/>
      </dsp:nvSpPr>
      <dsp:spPr>
        <a:xfrm>
          <a:off x="2604243" y="2572372"/>
          <a:ext cx="1370989" cy="91440"/>
        </a:xfrm>
        <a:custGeom>
          <a:avLst/>
          <a:gdLst/>
          <a:ahLst/>
          <a:cxnLst/>
          <a:rect l="0" t="0" r="0" b="0"/>
          <a:pathLst>
            <a:path>
              <a:moveTo>
                <a:pt x="0" y="45720"/>
              </a:moveTo>
              <a:lnTo>
                <a:pt x="685494" y="45720"/>
              </a:lnTo>
              <a:lnTo>
                <a:pt x="685494" y="52221"/>
              </a:lnTo>
              <a:lnTo>
                <a:pt x="1370989" y="5222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55462" y="2583817"/>
        <a:ext cx="68550" cy="68550"/>
      </dsp:txXfrm>
    </dsp:sp>
    <dsp:sp modelId="{67322326-C393-4884-9EE8-1162F8126730}">
      <dsp:nvSpPr>
        <dsp:cNvPr id="0" name=""/>
        <dsp:cNvSpPr/>
      </dsp:nvSpPr>
      <dsp:spPr>
        <a:xfrm>
          <a:off x="4701736" y="646714"/>
          <a:ext cx="1014347" cy="91440"/>
        </a:xfrm>
        <a:custGeom>
          <a:avLst/>
          <a:gdLst/>
          <a:ahLst/>
          <a:cxnLst/>
          <a:rect l="0" t="0" r="0" b="0"/>
          <a:pathLst>
            <a:path>
              <a:moveTo>
                <a:pt x="0" y="49410"/>
              </a:moveTo>
              <a:lnTo>
                <a:pt x="507173" y="49410"/>
              </a:lnTo>
              <a:lnTo>
                <a:pt x="507173" y="45720"/>
              </a:lnTo>
              <a:lnTo>
                <a:pt x="1014347"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83551" y="667075"/>
        <a:ext cx="50717" cy="50717"/>
      </dsp:txXfrm>
    </dsp:sp>
    <dsp:sp modelId="{336ED110-E137-4377-94E9-52B14133EFAF}">
      <dsp:nvSpPr>
        <dsp:cNvPr id="0" name=""/>
        <dsp:cNvSpPr/>
      </dsp:nvSpPr>
      <dsp:spPr>
        <a:xfrm>
          <a:off x="2604243" y="696124"/>
          <a:ext cx="1351940" cy="1921967"/>
        </a:xfrm>
        <a:custGeom>
          <a:avLst/>
          <a:gdLst/>
          <a:ahLst/>
          <a:cxnLst/>
          <a:rect l="0" t="0" r="0" b="0"/>
          <a:pathLst>
            <a:path>
              <a:moveTo>
                <a:pt x="0" y="1921967"/>
              </a:moveTo>
              <a:lnTo>
                <a:pt x="675970" y="1921967"/>
              </a:lnTo>
              <a:lnTo>
                <a:pt x="675970" y="0"/>
              </a:lnTo>
              <a:lnTo>
                <a:pt x="135194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zh-CN" altLang="en-US" sz="800" kern="1200"/>
        </a:p>
      </dsp:txBody>
      <dsp:txXfrm>
        <a:off x="3221467" y="1598363"/>
        <a:ext cx="117491" cy="117491"/>
      </dsp:txXfrm>
    </dsp:sp>
    <dsp:sp modelId="{19C6A7E4-A38A-4CAD-AEB3-F04FDA65DA7D}">
      <dsp:nvSpPr>
        <dsp:cNvPr id="0" name=""/>
        <dsp:cNvSpPr/>
      </dsp:nvSpPr>
      <dsp:spPr>
        <a:xfrm>
          <a:off x="1504318" y="2116333"/>
          <a:ext cx="1196330" cy="10035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深度卷积网络</a:t>
          </a:r>
        </a:p>
      </dsp:txBody>
      <dsp:txXfrm>
        <a:off x="1504318" y="2116333"/>
        <a:ext cx="1196330" cy="1003519"/>
      </dsp:txXfrm>
    </dsp:sp>
    <dsp:sp modelId="{881F284B-CDC6-4D41-AB68-151B7E55D9A8}">
      <dsp:nvSpPr>
        <dsp:cNvPr id="0" name=""/>
        <dsp:cNvSpPr/>
      </dsp:nvSpPr>
      <dsp:spPr>
        <a:xfrm>
          <a:off x="3956183" y="362420"/>
          <a:ext cx="745553" cy="6674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分类</a:t>
          </a:r>
        </a:p>
      </dsp:txBody>
      <dsp:txXfrm>
        <a:off x="3956183" y="362420"/>
        <a:ext cx="745553" cy="667408"/>
      </dsp:txXfrm>
    </dsp:sp>
    <dsp:sp modelId="{358C026A-E89E-475B-B8A2-C81351CF41D9}">
      <dsp:nvSpPr>
        <dsp:cNvPr id="0" name=""/>
        <dsp:cNvSpPr/>
      </dsp:nvSpPr>
      <dsp:spPr>
        <a:xfrm>
          <a:off x="5716084" y="0"/>
          <a:ext cx="2241058" cy="1384869"/>
        </a:xfrm>
        <a:prstGeom prst="rect">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2844800">
            <a:lnSpc>
              <a:spcPct val="90000"/>
            </a:lnSpc>
            <a:spcBef>
              <a:spcPct val="0"/>
            </a:spcBef>
            <a:spcAft>
              <a:spcPct val="35000"/>
            </a:spcAft>
            <a:buNone/>
          </a:pPr>
          <a:endParaRPr lang="zh-CN" altLang="en-US" sz="6400" kern="1200" dirty="0"/>
        </a:p>
      </dsp:txBody>
      <dsp:txXfrm>
        <a:off x="5716084" y="0"/>
        <a:ext cx="2241058" cy="1384869"/>
      </dsp:txXfrm>
    </dsp:sp>
    <dsp:sp modelId="{63A957B1-35D8-4D68-9B89-772ACB3FDF7E}">
      <dsp:nvSpPr>
        <dsp:cNvPr id="0" name=""/>
        <dsp:cNvSpPr/>
      </dsp:nvSpPr>
      <dsp:spPr>
        <a:xfrm>
          <a:off x="3975232" y="2013461"/>
          <a:ext cx="745553" cy="122226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图像分割</a:t>
          </a:r>
        </a:p>
      </dsp:txBody>
      <dsp:txXfrm>
        <a:off x="3975232" y="2013461"/>
        <a:ext cx="745553" cy="1222266"/>
      </dsp:txXfrm>
    </dsp:sp>
    <dsp:sp modelId="{48903450-D608-4810-9D64-50D5A11E6265}">
      <dsp:nvSpPr>
        <dsp:cNvPr id="0" name=""/>
        <dsp:cNvSpPr/>
      </dsp:nvSpPr>
      <dsp:spPr>
        <a:xfrm>
          <a:off x="5617156" y="1588258"/>
          <a:ext cx="2437011" cy="2053619"/>
        </a:xfrm>
        <a:prstGeom prst="rect">
          <a:avLst/>
        </a:prstGeom>
        <a:blipFill rotWithShape="0">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2844800">
            <a:lnSpc>
              <a:spcPct val="90000"/>
            </a:lnSpc>
            <a:spcBef>
              <a:spcPct val="0"/>
            </a:spcBef>
            <a:spcAft>
              <a:spcPct val="35000"/>
            </a:spcAft>
            <a:buNone/>
          </a:pPr>
          <a:endParaRPr lang="zh-CN" altLang="en-US" sz="6400" kern="1200" dirty="0"/>
        </a:p>
      </dsp:txBody>
      <dsp:txXfrm>
        <a:off x="5617156" y="1588258"/>
        <a:ext cx="2437011" cy="2053619"/>
      </dsp:txXfrm>
    </dsp:sp>
    <dsp:sp modelId="{F0D032FA-1A0E-4F8C-831A-2DE615BF32D7}">
      <dsp:nvSpPr>
        <dsp:cNvPr id="0" name=""/>
        <dsp:cNvSpPr/>
      </dsp:nvSpPr>
      <dsp:spPr>
        <a:xfrm>
          <a:off x="3956183" y="4077220"/>
          <a:ext cx="745553" cy="7759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检测</a:t>
          </a:r>
        </a:p>
      </dsp:txBody>
      <dsp:txXfrm>
        <a:off x="3956183" y="4077220"/>
        <a:ext cx="745553" cy="775943"/>
      </dsp:txXfrm>
    </dsp:sp>
    <dsp:sp modelId="{C8ED9497-1437-49E2-81E2-19AF4E18F390}">
      <dsp:nvSpPr>
        <dsp:cNvPr id="0" name=""/>
        <dsp:cNvSpPr/>
      </dsp:nvSpPr>
      <dsp:spPr>
        <a:xfrm>
          <a:off x="5748120" y="3559520"/>
          <a:ext cx="2731229" cy="1818724"/>
        </a:xfrm>
        <a:prstGeom prst="rect">
          <a:avLst/>
        </a:prstGeom>
        <a:blipFill rotWithShape="0">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2844800">
            <a:lnSpc>
              <a:spcPct val="90000"/>
            </a:lnSpc>
            <a:spcBef>
              <a:spcPct val="0"/>
            </a:spcBef>
            <a:spcAft>
              <a:spcPct val="35000"/>
            </a:spcAft>
            <a:buNone/>
          </a:pPr>
          <a:endParaRPr lang="zh-CN" altLang="en-US" sz="6400" kern="1200" dirty="0"/>
        </a:p>
      </dsp:txBody>
      <dsp:txXfrm>
        <a:off x="5748120" y="3559520"/>
        <a:ext cx="2731229" cy="1818724"/>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2F98C7-9395-4E9A-96EC-DE4C39432AA7}" type="datetimeFigureOut">
              <a:rPr lang="zh-CN" altLang="en-US" smtClean="0"/>
              <a:t>2018/4/16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464DB0-CCE3-4363-801A-A01AADC6398D}" type="slidenum">
              <a:rPr lang="zh-CN" altLang="en-US" smtClean="0"/>
              <a:t>‹#›</a:t>
            </a:fld>
            <a:endParaRPr lang="zh-CN" altLang="en-US"/>
          </a:p>
        </p:txBody>
      </p:sp>
    </p:spTree>
    <p:extLst>
      <p:ext uri="{BB962C8B-B14F-4D97-AF65-F5344CB8AC3E}">
        <p14:creationId xmlns:p14="http://schemas.microsoft.com/office/powerpoint/2010/main" val="1040942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464DB0-CCE3-4363-801A-A01AADC6398D}" type="slidenum">
              <a:rPr lang="zh-CN" altLang="en-US" smtClean="0"/>
              <a:t>1</a:t>
            </a:fld>
            <a:endParaRPr lang="zh-CN" altLang="en-US"/>
          </a:p>
        </p:txBody>
      </p:sp>
    </p:spTree>
    <p:extLst>
      <p:ext uri="{BB962C8B-B14F-4D97-AF65-F5344CB8AC3E}">
        <p14:creationId xmlns:p14="http://schemas.microsoft.com/office/powerpoint/2010/main" val="741116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464DB0-CCE3-4363-801A-A01AADC6398D}" type="slidenum">
              <a:rPr lang="zh-CN" altLang="en-US" smtClean="0"/>
              <a:t>5</a:t>
            </a:fld>
            <a:endParaRPr lang="zh-CN" altLang="en-US"/>
          </a:p>
        </p:txBody>
      </p:sp>
    </p:spTree>
    <p:extLst>
      <p:ext uri="{BB962C8B-B14F-4D97-AF65-F5344CB8AC3E}">
        <p14:creationId xmlns:p14="http://schemas.microsoft.com/office/powerpoint/2010/main" val="196264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中国肝癌发病率高，发病群体庞大</a:t>
            </a:r>
          </a:p>
        </p:txBody>
      </p:sp>
      <p:sp>
        <p:nvSpPr>
          <p:cNvPr id="4" name="灯片编号占位符 3"/>
          <p:cNvSpPr>
            <a:spLocks noGrp="1"/>
          </p:cNvSpPr>
          <p:nvPr>
            <p:ph type="sldNum" sz="quarter" idx="10"/>
          </p:nvPr>
        </p:nvSpPr>
        <p:spPr/>
        <p:txBody>
          <a:bodyPr/>
          <a:lstStyle/>
          <a:p>
            <a:fld id="{700AA995-6F05-4281-A1CC-B7DEE714CB7C}" type="slidenum">
              <a:rPr lang="zh-CN" altLang="en-US" smtClean="0"/>
              <a:t>16</a:t>
            </a:fld>
            <a:endParaRPr lang="zh-CN" altLang="en-US"/>
          </a:p>
        </p:txBody>
      </p:sp>
    </p:spTree>
    <p:extLst>
      <p:ext uri="{BB962C8B-B14F-4D97-AF65-F5344CB8AC3E}">
        <p14:creationId xmlns:p14="http://schemas.microsoft.com/office/powerpoint/2010/main" val="4222451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该数据是由美国国家癌症研究所</a:t>
            </a:r>
            <a:r>
              <a:rPr lang="en-US" altLang="zh-CN" sz="1200" b="0"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National Cancer Institute)</a:t>
            </a:r>
            <a:r>
              <a:rPr lang="zh-CN" altLang="en-US" sz="1200" b="0" i="0" u="none" strike="noStrike" kern="1200" dirty="0">
                <a:solidFill>
                  <a:schemeClr val="tx1"/>
                </a:solidFill>
                <a:effectLst/>
                <a:latin typeface="+mn-lt"/>
                <a:ea typeface="+mn-ea"/>
                <a:cs typeface="+mn-cs"/>
              </a:rPr>
              <a:t>发起收集的</a:t>
            </a:r>
            <a:endParaRPr lang="en-US" dirty="0"/>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21</a:t>
            </a:fld>
            <a:endParaRPr lang="zh-CN" altLang="en-US"/>
          </a:p>
        </p:txBody>
      </p:sp>
    </p:spTree>
    <p:extLst>
      <p:ext uri="{BB962C8B-B14F-4D97-AF65-F5344CB8AC3E}">
        <p14:creationId xmlns:p14="http://schemas.microsoft.com/office/powerpoint/2010/main" val="210608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该数据是由美国国家癌症研究所</a:t>
            </a:r>
            <a:r>
              <a:rPr lang="en-US" altLang="zh-CN" sz="1200" b="0"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National Cancer Institute)</a:t>
            </a:r>
            <a:r>
              <a:rPr lang="zh-CN" altLang="en-US" sz="1200" b="0" i="0" u="none" strike="noStrike" kern="1200" dirty="0">
                <a:solidFill>
                  <a:schemeClr val="tx1"/>
                </a:solidFill>
                <a:effectLst/>
                <a:latin typeface="+mn-lt"/>
                <a:ea typeface="+mn-ea"/>
                <a:cs typeface="+mn-cs"/>
              </a:rPr>
              <a:t>发起收集的</a:t>
            </a:r>
            <a:endParaRPr lang="en-US" dirty="0"/>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22</a:t>
            </a:fld>
            <a:endParaRPr lang="zh-CN" altLang="en-US"/>
          </a:p>
        </p:txBody>
      </p:sp>
    </p:spTree>
    <p:extLst>
      <p:ext uri="{BB962C8B-B14F-4D97-AF65-F5344CB8AC3E}">
        <p14:creationId xmlns:p14="http://schemas.microsoft.com/office/powerpoint/2010/main" val="435739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该数据是由美国国家癌症研究所</a:t>
            </a:r>
            <a:r>
              <a:rPr lang="en-US" altLang="zh-CN" sz="1200" b="0"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National Cancer Institute)</a:t>
            </a:r>
            <a:r>
              <a:rPr lang="zh-CN" altLang="en-US" sz="1200" b="0" i="0" u="none" strike="noStrike" kern="1200" dirty="0">
                <a:solidFill>
                  <a:schemeClr val="tx1"/>
                </a:solidFill>
                <a:effectLst/>
                <a:latin typeface="+mn-lt"/>
                <a:ea typeface="+mn-ea"/>
                <a:cs typeface="+mn-cs"/>
              </a:rPr>
              <a:t>发起收集的</a:t>
            </a:r>
            <a:endParaRPr lang="en-US" dirty="0"/>
          </a:p>
        </p:txBody>
      </p:sp>
      <p:sp>
        <p:nvSpPr>
          <p:cNvPr id="4" name="Slide Number Placeholder 3"/>
          <p:cNvSpPr>
            <a:spLocks noGrp="1"/>
          </p:cNvSpPr>
          <p:nvPr>
            <p:ph type="sldNum" sz="quarter" idx="10"/>
          </p:nvPr>
        </p:nvSpPr>
        <p:spPr/>
        <p:txBody>
          <a:bodyPr/>
          <a:lstStyle/>
          <a:p>
            <a:fld id="{41464DB0-CCE3-4363-801A-A01AADC6398D}" type="slidenum">
              <a:rPr lang="zh-CN" altLang="en-US" smtClean="0"/>
              <a:t>23</a:t>
            </a:fld>
            <a:endParaRPr lang="zh-CN" altLang="en-US"/>
          </a:p>
        </p:txBody>
      </p:sp>
    </p:spTree>
    <p:extLst>
      <p:ext uri="{BB962C8B-B14F-4D97-AF65-F5344CB8AC3E}">
        <p14:creationId xmlns:p14="http://schemas.microsoft.com/office/powerpoint/2010/main" val="3587233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7" name="矩形 6"/>
          <p:cNvSpPr/>
          <p:nvPr userDrawn="1"/>
        </p:nvSpPr>
        <p:spPr>
          <a:xfrm>
            <a:off x="371325" y="387275"/>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19325" y="135275"/>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1226675" y="6318000"/>
            <a:ext cx="540000"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灯片编号占位符 15"/>
          <p:cNvSpPr>
            <a:spLocks noGrp="1"/>
          </p:cNvSpPr>
          <p:nvPr>
            <p:ph type="sldNum" sz="quarter" idx="12"/>
          </p:nvPr>
        </p:nvSpPr>
        <p:spPr>
          <a:xfrm>
            <a:off x="10801350" y="6405438"/>
            <a:ext cx="1390650" cy="365125"/>
          </a:xfrm>
        </p:spPr>
        <p:txBody>
          <a:bodyPr/>
          <a:lstStyle>
            <a:lvl1pPr algn="ctr">
              <a:defRPr sz="2000" b="1">
                <a:solidFill>
                  <a:schemeClr val="bg1"/>
                </a:solidFill>
              </a:defRPr>
            </a:lvl1pPr>
          </a:lstStyle>
          <a:p>
            <a:fld id="{51D91E7F-84B6-4064-9D4E-CC7D244BCA04}"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DCDAB0F-26A3-4B02-B801-349240E99B4D}" type="datetimeFigureOut">
              <a:rPr lang="zh-CN" altLang="en-US" smtClean="0"/>
              <a:t>2018/4/16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B5A071-F9D0-4CED-A640-519F3A725F89}" type="slidenum">
              <a:rPr lang="zh-CN" altLang="en-US" smtClean="0"/>
              <a:t>‹#›</a:t>
            </a:fld>
            <a:endParaRPr lang="zh-CN" altLang="en-US"/>
          </a:p>
        </p:txBody>
      </p:sp>
    </p:spTree>
    <p:extLst>
      <p:ext uri="{BB962C8B-B14F-4D97-AF65-F5344CB8AC3E}">
        <p14:creationId xmlns:p14="http://schemas.microsoft.com/office/powerpoint/2010/main" val="27462780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A4C821-51AF-415E-BF5B-CDCDE3466362}" type="datetime1">
              <a:rPr lang="zh-CN" altLang="en-US" smtClean="0"/>
              <a:t>2018/4/16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D91E7F-84B6-4064-9D4E-CC7D244BCA0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9" Type="http://schemas.openxmlformats.org/officeDocument/2006/relationships/image" Target="../media/image23.jpe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12" Type="http://schemas.openxmlformats.org/officeDocument/2006/relationships/image" Target="../media/image8.jp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20.jpeg"/><Relationship Id="rId11" Type="http://schemas.openxmlformats.org/officeDocument/2006/relationships/image" Target="../media/image28.jpeg"/><Relationship Id="rId5" Type="http://schemas.openxmlformats.org/officeDocument/2006/relationships/image" Target="../media/image19.jpeg"/><Relationship Id="rId10" Type="http://schemas.openxmlformats.org/officeDocument/2006/relationships/image" Target="../media/image27.jpeg"/><Relationship Id="rId4" Type="http://schemas.openxmlformats.org/officeDocument/2006/relationships/image" Target="../media/image18.jpeg"/><Relationship Id="rId9" Type="http://schemas.openxmlformats.org/officeDocument/2006/relationships/image" Target="../media/image23.jpe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3845876"/>
            <a:ext cx="12192000" cy="518886"/>
          </a:xfrm>
          <a:prstGeom prst="rect">
            <a:avLst/>
          </a:prstGeom>
          <a:solidFill>
            <a:srgbClr val="453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2695179"/>
            <a:ext cx="12192000" cy="1150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853567" y="2768658"/>
            <a:ext cx="8280399" cy="1077218"/>
          </a:xfrm>
          <a:prstGeom prst="rect">
            <a:avLst/>
          </a:prstGeom>
          <a:noFill/>
        </p:spPr>
        <p:txBody>
          <a:bodyPr wrap="square" rtlCol="0">
            <a:spAutoFit/>
          </a:bodyPr>
          <a:lstStyle/>
          <a:p>
            <a:pPr algn="ctr"/>
            <a:r>
              <a:rPr lang="zh-CN" altLang="en-US" sz="3200" b="1" dirty="0">
                <a:solidFill>
                  <a:schemeClr val="bg1"/>
                </a:solidFill>
              </a:rPr>
              <a:t>深度智能医疗</a:t>
            </a:r>
            <a:endParaRPr lang="en-US" altLang="zh-CN" sz="3200" b="1" dirty="0">
              <a:solidFill>
                <a:schemeClr val="bg1"/>
              </a:solidFill>
            </a:endParaRPr>
          </a:p>
          <a:p>
            <a:pPr algn="ctr"/>
            <a:r>
              <a:rPr lang="zh-CN" altLang="en-US" sz="3200" b="1" dirty="0">
                <a:solidFill>
                  <a:schemeClr val="bg1"/>
                </a:solidFill>
              </a:rPr>
              <a:t>以肺结节的检测分类为例</a:t>
            </a:r>
            <a:endParaRPr lang="en-US" altLang="zh-CN" sz="3200" b="1" dirty="0">
              <a:solidFill>
                <a:schemeClr val="bg1"/>
              </a:solidFill>
            </a:endParaRPr>
          </a:p>
        </p:txBody>
      </p:sp>
      <p:sp>
        <p:nvSpPr>
          <p:cNvPr id="15" name="矩形 14"/>
          <p:cNvSpPr/>
          <p:nvPr/>
        </p:nvSpPr>
        <p:spPr>
          <a:xfrm>
            <a:off x="11172674" y="2260140"/>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920674" y="2008140"/>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640274" y="2368548"/>
            <a:ext cx="8280400" cy="400110"/>
          </a:xfrm>
          <a:prstGeom prst="rect">
            <a:avLst/>
          </a:prstGeom>
          <a:noFill/>
        </p:spPr>
        <p:txBody>
          <a:bodyPr wrap="square" rtlCol="0">
            <a:spAutoFit/>
          </a:bodyPr>
          <a:lstStyle/>
          <a:p>
            <a:pPr algn="ctr"/>
            <a:r>
              <a:rPr lang="zh-CN" altLang="en-US" sz="2000" dirty="0">
                <a:solidFill>
                  <a:schemeClr val="bg1"/>
                </a:solidFill>
                <a:latin typeface="Times New Roman" panose="02020603050405020304" pitchFamily="18" charset="0"/>
                <a:cs typeface="Times New Roman" panose="02020603050405020304" pitchFamily="18" charset="0"/>
              </a:rPr>
              <a:t>汇报人：黄凯达</a:t>
            </a:r>
          </a:p>
        </p:txBody>
      </p:sp>
      <p:sp>
        <p:nvSpPr>
          <p:cNvPr id="5" name="Freeform 5"/>
          <p:cNvSpPr>
            <a:spLocks noEditPoints="1"/>
          </p:cNvSpPr>
          <p:nvPr/>
        </p:nvSpPr>
        <p:spPr bwMode="auto">
          <a:xfrm>
            <a:off x="10885171" y="2874438"/>
            <a:ext cx="555624" cy="489478"/>
          </a:xfrm>
          <a:custGeom>
            <a:avLst/>
            <a:gdLst>
              <a:gd name="T0" fmla="*/ 17 w 68"/>
              <a:gd name="T1" fmla="*/ 26 h 60"/>
              <a:gd name="T2" fmla="*/ 33 w 68"/>
              <a:gd name="T3" fmla="*/ 31 h 60"/>
              <a:gd name="T4" fmla="*/ 33 w 68"/>
              <a:gd name="T5" fmla="*/ 31 h 60"/>
              <a:gd name="T6" fmla="*/ 49 w 68"/>
              <a:gd name="T7" fmla="*/ 26 h 60"/>
              <a:gd name="T8" fmla="*/ 34 w 68"/>
              <a:gd name="T9" fmla="*/ 18 h 60"/>
              <a:gd name="T10" fmla="*/ 59 w 68"/>
              <a:gd name="T11" fmla="*/ 16 h 60"/>
              <a:gd name="T12" fmla="*/ 55 w 68"/>
              <a:gd name="T13" fmla="*/ 23 h 60"/>
              <a:gd name="T14" fmla="*/ 56 w 68"/>
              <a:gd name="T15" fmla="*/ 15 h 60"/>
              <a:gd name="T16" fmla="*/ 56 w 68"/>
              <a:gd name="T17" fmla="*/ 12 h 60"/>
              <a:gd name="T18" fmla="*/ 52 w 68"/>
              <a:gd name="T19" fmla="*/ 23 h 60"/>
              <a:gd name="T20" fmla="*/ 68 w 68"/>
              <a:gd name="T21" fmla="*/ 32 h 60"/>
              <a:gd name="T22" fmla="*/ 68 w 68"/>
              <a:gd name="T23" fmla="*/ 34 h 60"/>
              <a:gd name="T24" fmla="*/ 67 w 68"/>
              <a:gd name="T25" fmla="*/ 34 h 60"/>
              <a:gd name="T26" fmla="*/ 29 w 68"/>
              <a:gd name="T27" fmla="*/ 50 h 60"/>
              <a:gd name="T28" fmla="*/ 68 w 68"/>
              <a:gd name="T29" fmla="*/ 45 h 60"/>
              <a:gd name="T30" fmla="*/ 30 w 68"/>
              <a:gd name="T31" fmla="*/ 60 h 60"/>
              <a:gd name="T32" fmla="*/ 28 w 68"/>
              <a:gd name="T33" fmla="*/ 59 h 60"/>
              <a:gd name="T34" fmla="*/ 3 w 68"/>
              <a:gd name="T35" fmla="*/ 25 h 60"/>
              <a:gd name="T36" fmla="*/ 14 w 68"/>
              <a:gd name="T37" fmla="*/ 23 h 60"/>
              <a:gd name="T38" fmla="*/ 1 w 68"/>
              <a:gd name="T39" fmla="*/ 10 h 60"/>
              <a:gd name="T40" fmla="*/ 32 w 68"/>
              <a:gd name="T41" fmla="*/ 0 h 60"/>
              <a:gd name="T42" fmla="*/ 65 w 68"/>
              <a:gd name="T43" fmla="*/ 9 h 60"/>
              <a:gd name="T44" fmla="*/ 59 w 68"/>
              <a:gd name="T45" fmla="*/ 14 h 60"/>
              <a:gd name="T46" fmla="*/ 59 w 68"/>
              <a:gd name="T47" fmla="*/ 16 h 60"/>
              <a:gd name="T48" fmla="*/ 58 w 68"/>
              <a:gd name="T49" fmla="*/ 9 h 60"/>
              <a:gd name="T50" fmla="*/ 33 w 68"/>
              <a:gd name="T51" fmla="*/ 4 h 60"/>
              <a:gd name="T52" fmla="*/ 33 w 68"/>
              <a:gd name="T53" fmla="*/ 8 h 60"/>
              <a:gd name="T54" fmla="*/ 54 w 68"/>
              <a:gd name="T55" fmla="*/ 10 h 60"/>
              <a:gd name="T56" fmla="*/ 32 w 68"/>
              <a:gd name="T57" fmla="*/ 53 h 60"/>
              <a:gd name="T58" fmla="*/ 67 w 68"/>
              <a:gd name="T59" fmla="*/ 42 h 60"/>
              <a:gd name="T60" fmla="*/ 32 w 68"/>
              <a:gd name="T61" fmla="*/ 49 h 60"/>
              <a:gd name="T62" fmla="*/ 67 w 68"/>
              <a:gd name="T63" fmla="*/ 40 h 60"/>
              <a:gd name="T64" fmla="*/ 32 w 68"/>
              <a:gd name="T65" fmla="*/ 49 h 60"/>
              <a:gd name="T66" fmla="*/ 32 w 68"/>
              <a:gd name="T67" fmla="*/ 47 h 60"/>
              <a:gd name="T68" fmla="*/ 67 w 68"/>
              <a:gd name="T69"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60">
                <a:moveTo>
                  <a:pt x="17" y="14"/>
                </a:moveTo>
                <a:cubicBezTo>
                  <a:pt x="17" y="26"/>
                  <a:pt x="17" y="26"/>
                  <a:pt x="17" y="26"/>
                </a:cubicBezTo>
                <a:cubicBezTo>
                  <a:pt x="17" y="26"/>
                  <a:pt x="18" y="27"/>
                  <a:pt x="18" y="27"/>
                </a:cubicBezTo>
                <a:cubicBezTo>
                  <a:pt x="22" y="28"/>
                  <a:pt x="29" y="31"/>
                  <a:pt x="33" y="31"/>
                </a:cubicBezTo>
                <a:cubicBezTo>
                  <a:pt x="33" y="31"/>
                  <a:pt x="33" y="31"/>
                  <a:pt x="33" y="31"/>
                </a:cubicBezTo>
                <a:cubicBezTo>
                  <a:pt x="33" y="31"/>
                  <a:pt x="33" y="31"/>
                  <a:pt x="33" y="31"/>
                </a:cubicBezTo>
                <a:cubicBezTo>
                  <a:pt x="36" y="31"/>
                  <a:pt x="39" y="30"/>
                  <a:pt x="41" y="30"/>
                </a:cubicBezTo>
                <a:cubicBezTo>
                  <a:pt x="45" y="29"/>
                  <a:pt x="47" y="27"/>
                  <a:pt x="49" y="26"/>
                </a:cubicBezTo>
                <a:cubicBezTo>
                  <a:pt x="49" y="14"/>
                  <a:pt x="49" y="14"/>
                  <a:pt x="49" y="14"/>
                </a:cubicBezTo>
                <a:cubicBezTo>
                  <a:pt x="34" y="18"/>
                  <a:pt x="34" y="18"/>
                  <a:pt x="34" y="18"/>
                </a:cubicBezTo>
                <a:cubicBezTo>
                  <a:pt x="17" y="14"/>
                  <a:pt x="17" y="14"/>
                  <a:pt x="17" y="14"/>
                </a:cubicBezTo>
                <a:close/>
                <a:moveTo>
                  <a:pt x="59" y="16"/>
                </a:moveTo>
                <a:cubicBezTo>
                  <a:pt x="61" y="23"/>
                  <a:pt x="61" y="23"/>
                  <a:pt x="61" y="23"/>
                </a:cubicBezTo>
                <a:cubicBezTo>
                  <a:pt x="59" y="25"/>
                  <a:pt x="57" y="25"/>
                  <a:pt x="55" y="23"/>
                </a:cubicBezTo>
                <a:cubicBezTo>
                  <a:pt x="56" y="16"/>
                  <a:pt x="56" y="16"/>
                  <a:pt x="56" y="16"/>
                </a:cubicBezTo>
                <a:cubicBezTo>
                  <a:pt x="56" y="16"/>
                  <a:pt x="56" y="16"/>
                  <a:pt x="56" y="15"/>
                </a:cubicBezTo>
                <a:cubicBezTo>
                  <a:pt x="56" y="15"/>
                  <a:pt x="56" y="14"/>
                  <a:pt x="56" y="14"/>
                </a:cubicBezTo>
                <a:cubicBezTo>
                  <a:pt x="56" y="12"/>
                  <a:pt x="56" y="12"/>
                  <a:pt x="56" y="12"/>
                </a:cubicBezTo>
                <a:cubicBezTo>
                  <a:pt x="52" y="13"/>
                  <a:pt x="52" y="13"/>
                  <a:pt x="52" y="13"/>
                </a:cubicBezTo>
                <a:cubicBezTo>
                  <a:pt x="52" y="23"/>
                  <a:pt x="52" y="23"/>
                  <a:pt x="52" y="23"/>
                </a:cubicBezTo>
                <a:cubicBezTo>
                  <a:pt x="68" y="30"/>
                  <a:pt x="68" y="30"/>
                  <a:pt x="68" y="30"/>
                </a:cubicBezTo>
                <a:cubicBezTo>
                  <a:pt x="68" y="32"/>
                  <a:pt x="68" y="32"/>
                  <a:pt x="68" y="32"/>
                </a:cubicBezTo>
                <a:cubicBezTo>
                  <a:pt x="68" y="34"/>
                  <a:pt x="68" y="34"/>
                  <a:pt x="68" y="34"/>
                </a:cubicBezTo>
                <a:cubicBezTo>
                  <a:pt x="68" y="34"/>
                  <a:pt x="68" y="34"/>
                  <a:pt x="68" y="34"/>
                </a:cubicBezTo>
                <a:cubicBezTo>
                  <a:pt x="68" y="34"/>
                  <a:pt x="68" y="34"/>
                  <a:pt x="68" y="34"/>
                </a:cubicBezTo>
                <a:cubicBezTo>
                  <a:pt x="67" y="34"/>
                  <a:pt x="67" y="34"/>
                  <a:pt x="67" y="34"/>
                </a:cubicBezTo>
                <a:cubicBezTo>
                  <a:pt x="30" y="44"/>
                  <a:pt x="30" y="44"/>
                  <a:pt x="30" y="44"/>
                </a:cubicBezTo>
                <a:cubicBezTo>
                  <a:pt x="29" y="46"/>
                  <a:pt x="29" y="48"/>
                  <a:pt x="29" y="50"/>
                </a:cubicBezTo>
                <a:cubicBezTo>
                  <a:pt x="29" y="52"/>
                  <a:pt x="29" y="54"/>
                  <a:pt x="30" y="56"/>
                </a:cubicBezTo>
                <a:cubicBezTo>
                  <a:pt x="68" y="45"/>
                  <a:pt x="68" y="45"/>
                  <a:pt x="68" y="45"/>
                </a:cubicBezTo>
                <a:cubicBezTo>
                  <a:pt x="68" y="48"/>
                  <a:pt x="68" y="48"/>
                  <a:pt x="68" y="48"/>
                </a:cubicBezTo>
                <a:cubicBezTo>
                  <a:pt x="30" y="60"/>
                  <a:pt x="30" y="60"/>
                  <a:pt x="30" y="60"/>
                </a:cubicBezTo>
                <a:cubicBezTo>
                  <a:pt x="29" y="60"/>
                  <a:pt x="29" y="60"/>
                  <a:pt x="29" y="60"/>
                </a:cubicBezTo>
                <a:cubicBezTo>
                  <a:pt x="28" y="59"/>
                  <a:pt x="28" y="59"/>
                  <a:pt x="28" y="59"/>
                </a:cubicBezTo>
                <a:cubicBezTo>
                  <a:pt x="3" y="38"/>
                  <a:pt x="3" y="38"/>
                  <a:pt x="3" y="38"/>
                </a:cubicBezTo>
                <a:cubicBezTo>
                  <a:pt x="2" y="34"/>
                  <a:pt x="1" y="30"/>
                  <a:pt x="3" y="25"/>
                </a:cubicBezTo>
                <a:cubicBezTo>
                  <a:pt x="3" y="25"/>
                  <a:pt x="3" y="25"/>
                  <a:pt x="3" y="25"/>
                </a:cubicBezTo>
                <a:cubicBezTo>
                  <a:pt x="14" y="23"/>
                  <a:pt x="14" y="23"/>
                  <a:pt x="14" y="23"/>
                </a:cubicBezTo>
                <a:cubicBezTo>
                  <a:pt x="14" y="13"/>
                  <a:pt x="14" y="13"/>
                  <a:pt x="14" y="13"/>
                </a:cubicBezTo>
                <a:cubicBezTo>
                  <a:pt x="1" y="10"/>
                  <a:pt x="1" y="10"/>
                  <a:pt x="1" y="10"/>
                </a:cubicBezTo>
                <a:cubicBezTo>
                  <a:pt x="0" y="8"/>
                  <a:pt x="0" y="8"/>
                  <a:pt x="0" y="8"/>
                </a:cubicBezTo>
                <a:cubicBezTo>
                  <a:pt x="32" y="0"/>
                  <a:pt x="32" y="0"/>
                  <a:pt x="32" y="0"/>
                </a:cubicBezTo>
                <a:cubicBezTo>
                  <a:pt x="65" y="7"/>
                  <a:pt x="65" y="7"/>
                  <a:pt x="65" y="7"/>
                </a:cubicBezTo>
                <a:cubicBezTo>
                  <a:pt x="65" y="9"/>
                  <a:pt x="65" y="9"/>
                  <a:pt x="65" y="9"/>
                </a:cubicBezTo>
                <a:cubicBezTo>
                  <a:pt x="59" y="11"/>
                  <a:pt x="59" y="11"/>
                  <a:pt x="59" y="11"/>
                </a:cubicBezTo>
                <a:cubicBezTo>
                  <a:pt x="59" y="14"/>
                  <a:pt x="59" y="14"/>
                  <a:pt x="59" y="14"/>
                </a:cubicBezTo>
                <a:cubicBezTo>
                  <a:pt x="59" y="14"/>
                  <a:pt x="59" y="15"/>
                  <a:pt x="59" y="15"/>
                </a:cubicBezTo>
                <a:cubicBezTo>
                  <a:pt x="59" y="16"/>
                  <a:pt x="59" y="16"/>
                  <a:pt x="59" y="16"/>
                </a:cubicBezTo>
                <a:close/>
                <a:moveTo>
                  <a:pt x="54" y="10"/>
                </a:moveTo>
                <a:cubicBezTo>
                  <a:pt x="58" y="9"/>
                  <a:pt x="58" y="9"/>
                  <a:pt x="58" y="9"/>
                </a:cubicBezTo>
                <a:cubicBezTo>
                  <a:pt x="36" y="5"/>
                  <a:pt x="36" y="5"/>
                  <a:pt x="36" y="5"/>
                </a:cubicBezTo>
                <a:cubicBezTo>
                  <a:pt x="36" y="4"/>
                  <a:pt x="34" y="4"/>
                  <a:pt x="33" y="4"/>
                </a:cubicBezTo>
                <a:cubicBezTo>
                  <a:pt x="31" y="4"/>
                  <a:pt x="29" y="5"/>
                  <a:pt x="29" y="6"/>
                </a:cubicBezTo>
                <a:cubicBezTo>
                  <a:pt x="29" y="7"/>
                  <a:pt x="31" y="8"/>
                  <a:pt x="33" y="8"/>
                </a:cubicBezTo>
                <a:cubicBezTo>
                  <a:pt x="34" y="8"/>
                  <a:pt x="35" y="8"/>
                  <a:pt x="36" y="7"/>
                </a:cubicBezTo>
                <a:cubicBezTo>
                  <a:pt x="54" y="10"/>
                  <a:pt x="54" y="10"/>
                  <a:pt x="54" y="10"/>
                </a:cubicBezTo>
                <a:close/>
                <a:moveTo>
                  <a:pt x="32" y="52"/>
                </a:moveTo>
                <a:cubicBezTo>
                  <a:pt x="32" y="53"/>
                  <a:pt x="32" y="53"/>
                  <a:pt x="32" y="53"/>
                </a:cubicBezTo>
                <a:cubicBezTo>
                  <a:pt x="67" y="43"/>
                  <a:pt x="67" y="43"/>
                  <a:pt x="67" y="43"/>
                </a:cubicBezTo>
                <a:cubicBezTo>
                  <a:pt x="67" y="42"/>
                  <a:pt x="67" y="42"/>
                  <a:pt x="67" y="42"/>
                </a:cubicBezTo>
                <a:cubicBezTo>
                  <a:pt x="32" y="52"/>
                  <a:pt x="32" y="52"/>
                  <a:pt x="32" y="52"/>
                </a:cubicBezTo>
                <a:close/>
                <a:moveTo>
                  <a:pt x="32" y="49"/>
                </a:moveTo>
                <a:cubicBezTo>
                  <a:pt x="32" y="49"/>
                  <a:pt x="32" y="49"/>
                  <a:pt x="32" y="49"/>
                </a:cubicBezTo>
                <a:cubicBezTo>
                  <a:pt x="67" y="40"/>
                  <a:pt x="67" y="40"/>
                  <a:pt x="67" y="40"/>
                </a:cubicBezTo>
                <a:cubicBezTo>
                  <a:pt x="67" y="39"/>
                  <a:pt x="67" y="39"/>
                  <a:pt x="67" y="39"/>
                </a:cubicBezTo>
                <a:cubicBezTo>
                  <a:pt x="32" y="49"/>
                  <a:pt x="32" y="49"/>
                  <a:pt x="32" y="49"/>
                </a:cubicBezTo>
                <a:close/>
                <a:moveTo>
                  <a:pt x="31" y="46"/>
                </a:moveTo>
                <a:cubicBezTo>
                  <a:pt x="32" y="47"/>
                  <a:pt x="32" y="47"/>
                  <a:pt x="32" y="47"/>
                </a:cubicBezTo>
                <a:cubicBezTo>
                  <a:pt x="67" y="37"/>
                  <a:pt x="67" y="37"/>
                  <a:pt x="67" y="37"/>
                </a:cubicBezTo>
                <a:cubicBezTo>
                  <a:pt x="67" y="36"/>
                  <a:pt x="67" y="36"/>
                  <a:pt x="67" y="36"/>
                </a:cubicBezTo>
                <a:lnTo>
                  <a:pt x="31" y="4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9431" y="0"/>
            <a:ext cx="2742763" cy="827107"/>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544" y="121023"/>
            <a:ext cx="2375610" cy="706084"/>
          </a:xfrm>
          <a:prstGeom prst="rect">
            <a:avLst/>
          </a:prstGeom>
        </p:spPr>
      </p:pic>
      <p:sp>
        <p:nvSpPr>
          <p:cNvPr id="6" name="文本框 5"/>
          <p:cNvSpPr txBox="1"/>
          <p:nvPr/>
        </p:nvSpPr>
        <p:spPr>
          <a:xfrm>
            <a:off x="5201264" y="3911583"/>
            <a:ext cx="1789471" cy="369332"/>
          </a:xfrm>
          <a:prstGeom prst="rect">
            <a:avLst/>
          </a:prstGeom>
          <a:noFill/>
        </p:spPr>
        <p:txBody>
          <a:bodyPr wrap="square" rtlCol="0">
            <a:spAutoFit/>
          </a:bodyPr>
          <a:lstStyle/>
          <a:p>
            <a:r>
              <a:rPr lang="zh-CN" altLang="en-US" dirty="0">
                <a:solidFill>
                  <a:schemeClr val="bg1"/>
                </a:solidFill>
              </a:rPr>
              <a:t>汇报人：王秋里</a:t>
            </a: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par>
                                <p:cTn id="11" presetID="42" presetClass="entr" presetSubtype="0" fill="hold" grpId="0" nodeType="withEffect">
                                  <p:stCondLst>
                                    <p:cond delay="12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par>
                                <p:cTn id="16" presetID="10" presetClass="entr" presetSubtype="0" fill="hold" grpId="0" nodeType="withEffect">
                                  <p:stCondLst>
                                    <p:cond delay="160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20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1"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 calcmode="lin" valueType="num">
                                      <p:cBhvr additive="base">
                                        <p:cTn id="3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1" grpId="1"/>
      <p:bldP spid="15" grpId="0" animBg="1"/>
      <p:bldP spid="16" grpId="0" animBg="1"/>
      <p:bldP spid="5"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7821659" cy="523220"/>
          </a:xfrm>
          <a:prstGeom prst="rect">
            <a:avLst/>
          </a:prstGeom>
          <a:noFill/>
        </p:spPr>
        <p:txBody>
          <a:bodyPr wrap="square" rtlCol="0">
            <a:spAutoFit/>
          </a:bodyPr>
          <a:lstStyle/>
          <a:p>
            <a:r>
              <a:rPr lang="zh-CN" altLang="en-US" sz="2800" b="1" dirty="0">
                <a:latin typeface="微软雅黑" panose="020B0503020204020204" pitchFamily="34" charset="-122"/>
              </a:rPr>
              <a:t>深度学习在医疗图像领域的应用</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t>10</a:t>
            </a:fld>
            <a:endParaRPr lang="zh-CN" altLang="en-US" dirty="0"/>
          </a:p>
        </p:txBody>
      </p:sp>
      <p:sp>
        <p:nvSpPr>
          <p:cNvPr id="24" name="矩形 23"/>
          <p:cNvSpPr/>
          <p:nvPr/>
        </p:nvSpPr>
        <p:spPr>
          <a:xfrm>
            <a:off x="695323" y="926774"/>
            <a:ext cx="6183103" cy="461665"/>
          </a:xfrm>
          <a:prstGeom prst="rect">
            <a:avLst/>
          </a:prstGeom>
          <a:solidFill>
            <a:schemeClr val="accent1"/>
          </a:solidFill>
        </p:spPr>
        <p:txBody>
          <a:bodyPr wrap="none">
            <a:spAutoFit/>
          </a:bodyPr>
          <a:lstStyle/>
          <a:p>
            <a:r>
              <a:rPr lang="en-US" altLang="zh-CN" sz="2400" b="1" dirty="0">
                <a:solidFill>
                  <a:schemeClr val="bg1"/>
                </a:solidFill>
              </a:rPr>
              <a:t>Segmentation and Shape Modeling</a:t>
            </a:r>
          </a:p>
        </p:txBody>
      </p:sp>
      <p:sp>
        <p:nvSpPr>
          <p:cNvPr id="6" name="矩形 5"/>
          <p:cNvSpPr/>
          <p:nvPr/>
        </p:nvSpPr>
        <p:spPr>
          <a:xfrm>
            <a:off x="982930" y="1504328"/>
            <a:ext cx="9411086" cy="498085"/>
          </a:xfrm>
          <a:prstGeom prst="rect">
            <a:avLst/>
          </a:prstGeom>
        </p:spPr>
        <p:txBody>
          <a:bodyPr wrap="square">
            <a:spAutoFit/>
          </a:bodyPr>
          <a:lstStyle/>
          <a:p>
            <a:pPr>
              <a:lnSpc>
                <a:spcPct val="150000"/>
              </a:lnSpc>
            </a:pPr>
            <a:r>
              <a:rPr lang="zh-CN" altLang="en-US" sz="2000" dirty="0"/>
              <a:t>组织分割以及形状建模</a:t>
            </a:r>
            <a:endParaRPr lang="en-US" altLang="zh-CN" sz="2000"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6704" y="2250571"/>
            <a:ext cx="1889640" cy="1509712"/>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8426" y="2118302"/>
            <a:ext cx="2622550" cy="1966913"/>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6704" y="4059738"/>
            <a:ext cx="1889640" cy="1629690"/>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08556" y="3931000"/>
            <a:ext cx="2516220" cy="1887165"/>
          </a:xfrm>
          <a:prstGeom prst="rect">
            <a:avLst/>
          </a:prstGeom>
        </p:spPr>
      </p:pic>
      <p:sp>
        <p:nvSpPr>
          <p:cNvPr id="13" name="矩形 12"/>
          <p:cNvSpPr/>
          <p:nvPr/>
        </p:nvSpPr>
        <p:spPr>
          <a:xfrm>
            <a:off x="1373455" y="2728428"/>
            <a:ext cx="1541195" cy="553998"/>
          </a:xfrm>
          <a:prstGeom prst="rect">
            <a:avLst/>
          </a:prstGeom>
        </p:spPr>
        <p:txBody>
          <a:bodyPr wrap="square">
            <a:spAutoFit/>
          </a:bodyPr>
          <a:lstStyle/>
          <a:p>
            <a:pPr>
              <a:lnSpc>
                <a:spcPct val="150000"/>
              </a:lnSpc>
            </a:pPr>
            <a:r>
              <a:rPr lang="zh-CN" altLang="en-US" sz="2000" dirty="0"/>
              <a:t>脑部肿瘤</a:t>
            </a:r>
            <a:endParaRPr lang="en-US" altLang="zh-CN" sz="2000" dirty="0"/>
          </a:p>
        </p:txBody>
      </p:sp>
      <p:sp>
        <p:nvSpPr>
          <p:cNvPr id="14" name="矩形 13"/>
          <p:cNvSpPr/>
          <p:nvPr/>
        </p:nvSpPr>
        <p:spPr>
          <a:xfrm>
            <a:off x="1373455" y="4597583"/>
            <a:ext cx="1541195" cy="498085"/>
          </a:xfrm>
          <a:prstGeom prst="rect">
            <a:avLst/>
          </a:prstGeom>
        </p:spPr>
        <p:txBody>
          <a:bodyPr wrap="square">
            <a:spAutoFit/>
          </a:bodyPr>
          <a:lstStyle/>
          <a:p>
            <a:pPr>
              <a:lnSpc>
                <a:spcPct val="150000"/>
              </a:lnSpc>
            </a:pPr>
            <a:r>
              <a:rPr lang="zh-CN" altLang="en-US" sz="2000" dirty="0"/>
              <a:t>肺部结节</a:t>
            </a:r>
            <a:endParaRPr lang="en-US" altLang="zh-CN" sz="2000" dirty="0"/>
          </a:p>
        </p:txBody>
      </p:sp>
    </p:spTree>
    <p:extLst>
      <p:ext uri="{BB962C8B-B14F-4D97-AF65-F5344CB8AC3E}">
        <p14:creationId xmlns:p14="http://schemas.microsoft.com/office/powerpoint/2010/main" val="217206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7821659" cy="523220"/>
          </a:xfrm>
          <a:prstGeom prst="rect">
            <a:avLst/>
          </a:prstGeom>
          <a:noFill/>
        </p:spPr>
        <p:txBody>
          <a:bodyPr wrap="square" rtlCol="0">
            <a:spAutoFit/>
          </a:bodyPr>
          <a:lstStyle/>
          <a:p>
            <a:r>
              <a:rPr lang="zh-CN" altLang="en-US" sz="2800" b="1" dirty="0">
                <a:latin typeface="微软雅黑" panose="020B0503020204020204" pitchFamily="34" charset="-122"/>
              </a:rPr>
              <a:t>深度学习在医疗图像领域的应用</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t>11</a:t>
            </a:fld>
            <a:endParaRPr lang="zh-CN" altLang="en-US" dirty="0"/>
          </a:p>
        </p:txBody>
      </p:sp>
      <p:sp>
        <p:nvSpPr>
          <p:cNvPr id="24" name="矩形 23"/>
          <p:cNvSpPr/>
          <p:nvPr/>
        </p:nvSpPr>
        <p:spPr>
          <a:xfrm>
            <a:off x="695323" y="926774"/>
            <a:ext cx="3749744" cy="461665"/>
          </a:xfrm>
          <a:prstGeom prst="rect">
            <a:avLst/>
          </a:prstGeom>
          <a:solidFill>
            <a:schemeClr val="accent1"/>
          </a:solidFill>
        </p:spPr>
        <p:txBody>
          <a:bodyPr wrap="none">
            <a:spAutoFit/>
          </a:bodyPr>
          <a:lstStyle/>
          <a:p>
            <a:r>
              <a:rPr lang="en-US" altLang="zh-CN" sz="2400" b="1" dirty="0">
                <a:solidFill>
                  <a:schemeClr val="bg1"/>
                </a:solidFill>
              </a:rPr>
              <a:t>Network Exploration</a:t>
            </a:r>
          </a:p>
        </p:txBody>
      </p:sp>
      <p:sp>
        <p:nvSpPr>
          <p:cNvPr id="6" name="矩形 5"/>
          <p:cNvSpPr/>
          <p:nvPr/>
        </p:nvSpPr>
        <p:spPr>
          <a:xfrm>
            <a:off x="982930" y="1504328"/>
            <a:ext cx="9411086" cy="498085"/>
          </a:xfrm>
          <a:prstGeom prst="rect">
            <a:avLst/>
          </a:prstGeom>
        </p:spPr>
        <p:txBody>
          <a:bodyPr wrap="square">
            <a:spAutoFit/>
          </a:bodyPr>
          <a:lstStyle/>
          <a:p>
            <a:pPr>
              <a:lnSpc>
                <a:spcPct val="150000"/>
              </a:lnSpc>
            </a:pPr>
            <a:r>
              <a:rPr lang="zh-CN" altLang="en-US" sz="2000" dirty="0"/>
              <a:t>深度模型的探索</a:t>
            </a:r>
            <a:endParaRPr lang="en-US" altLang="zh-CN" sz="200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5" y="1388439"/>
            <a:ext cx="11974596" cy="4839375"/>
          </a:xfrm>
          <a:prstGeom prst="rect">
            <a:avLst/>
          </a:prstGeom>
        </p:spPr>
      </p:pic>
      <p:sp>
        <p:nvSpPr>
          <p:cNvPr id="7" name="矩形 6"/>
          <p:cNvSpPr/>
          <p:nvPr/>
        </p:nvSpPr>
        <p:spPr>
          <a:xfrm>
            <a:off x="1543050" y="6115050"/>
            <a:ext cx="10277475" cy="112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3755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7821659" cy="523220"/>
          </a:xfrm>
          <a:prstGeom prst="rect">
            <a:avLst/>
          </a:prstGeom>
          <a:noFill/>
        </p:spPr>
        <p:txBody>
          <a:bodyPr wrap="square" rtlCol="0">
            <a:spAutoFit/>
          </a:bodyPr>
          <a:lstStyle/>
          <a:p>
            <a:r>
              <a:rPr lang="zh-CN" altLang="en-US" sz="2800" b="1" dirty="0">
                <a:latin typeface="微软雅黑" panose="020B0503020204020204" pitchFamily="34" charset="-122"/>
              </a:rPr>
              <a:t>深度学习在医疗图像领域的应用</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t>12</a:t>
            </a:fld>
            <a:endParaRPr lang="zh-CN" altLang="en-US" dirty="0"/>
          </a:p>
        </p:txBody>
      </p:sp>
      <p:sp>
        <p:nvSpPr>
          <p:cNvPr id="24" name="矩形 23"/>
          <p:cNvSpPr/>
          <p:nvPr/>
        </p:nvSpPr>
        <p:spPr>
          <a:xfrm>
            <a:off x="695323" y="926774"/>
            <a:ext cx="3749744" cy="461665"/>
          </a:xfrm>
          <a:prstGeom prst="rect">
            <a:avLst/>
          </a:prstGeom>
          <a:solidFill>
            <a:schemeClr val="accent1"/>
          </a:solidFill>
        </p:spPr>
        <p:txBody>
          <a:bodyPr wrap="none">
            <a:spAutoFit/>
          </a:bodyPr>
          <a:lstStyle/>
          <a:p>
            <a:r>
              <a:rPr lang="en-US" altLang="zh-CN" sz="2400" b="1" dirty="0">
                <a:solidFill>
                  <a:schemeClr val="bg1"/>
                </a:solidFill>
              </a:rPr>
              <a:t>Network Exploration</a:t>
            </a:r>
          </a:p>
        </p:txBody>
      </p:sp>
      <p:sp>
        <p:nvSpPr>
          <p:cNvPr id="6" name="矩形 5"/>
          <p:cNvSpPr/>
          <p:nvPr/>
        </p:nvSpPr>
        <p:spPr>
          <a:xfrm>
            <a:off x="982930" y="1504328"/>
            <a:ext cx="9411086" cy="3323987"/>
          </a:xfrm>
          <a:prstGeom prst="rect">
            <a:avLst/>
          </a:prstGeom>
        </p:spPr>
        <p:txBody>
          <a:bodyPr wrap="square">
            <a:spAutoFit/>
          </a:bodyPr>
          <a:lstStyle/>
          <a:p>
            <a:pPr>
              <a:lnSpc>
                <a:spcPct val="150000"/>
              </a:lnSpc>
            </a:pPr>
            <a:r>
              <a:rPr lang="zh-CN" altLang="en-US" sz="2000" dirty="0"/>
              <a:t>深度模型的探索</a:t>
            </a:r>
            <a:endParaRPr lang="en-US" altLang="zh-CN" sz="2000" dirty="0"/>
          </a:p>
          <a:p>
            <a:pPr>
              <a:lnSpc>
                <a:spcPct val="150000"/>
              </a:lnSpc>
            </a:pPr>
            <a:endParaRPr lang="en-US" altLang="zh-CN" sz="2000" dirty="0"/>
          </a:p>
          <a:p>
            <a:pPr>
              <a:lnSpc>
                <a:spcPct val="150000"/>
              </a:lnSpc>
            </a:pPr>
            <a:r>
              <a:rPr lang="en-US" altLang="zh-CN" sz="2000" dirty="0"/>
              <a:t>1.Data Dimensionality Issues- 2D vs 3D</a:t>
            </a:r>
          </a:p>
          <a:p>
            <a:pPr>
              <a:lnSpc>
                <a:spcPct val="150000"/>
              </a:lnSpc>
            </a:pPr>
            <a:r>
              <a:rPr lang="en-US" altLang="zh-CN" sz="2000" dirty="0"/>
              <a:t>2.Learning Methodology- Unsupervised vs Supervised</a:t>
            </a:r>
          </a:p>
          <a:p>
            <a:pPr>
              <a:lnSpc>
                <a:spcPct val="150000"/>
              </a:lnSpc>
            </a:pPr>
            <a:r>
              <a:rPr lang="en-US" altLang="zh-CN" sz="2000" dirty="0"/>
              <a:t>3.Traning Data Considerations</a:t>
            </a:r>
          </a:p>
          <a:p>
            <a:pPr>
              <a:lnSpc>
                <a:spcPct val="150000"/>
              </a:lnSpc>
            </a:pPr>
            <a:r>
              <a:rPr lang="en-US" altLang="zh-CN" sz="2000" dirty="0"/>
              <a:t>4.Transfer Learning and Fine Tuning</a:t>
            </a:r>
          </a:p>
          <a:p>
            <a:pPr>
              <a:lnSpc>
                <a:spcPct val="150000"/>
              </a:lnSpc>
            </a:pPr>
            <a:r>
              <a:rPr lang="en-US" altLang="zh-CN" sz="2000" dirty="0"/>
              <a:t>5.Ground Truth</a:t>
            </a:r>
          </a:p>
        </p:txBody>
      </p:sp>
      <p:sp>
        <p:nvSpPr>
          <p:cNvPr id="7" name="矩形 6"/>
          <p:cNvSpPr/>
          <p:nvPr/>
        </p:nvSpPr>
        <p:spPr>
          <a:xfrm>
            <a:off x="1543050" y="6115050"/>
            <a:ext cx="10277475" cy="1127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5946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1"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8975725"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3539777" y="2409308"/>
            <a:ext cx="5112445" cy="1200329"/>
          </a:xfrm>
          <a:prstGeom prst="rect">
            <a:avLst/>
          </a:prstGeom>
          <a:noFill/>
          <a:ln>
            <a:noFill/>
          </a:ln>
        </p:spPr>
        <p:txBody>
          <a:bodyPr wrap="square" rtlCol="0">
            <a:spAutoFit/>
          </a:bodyPr>
          <a:lstStyle/>
          <a:p>
            <a:pPr algn="ctr"/>
            <a:r>
              <a:rPr lang="zh-CN" altLang="en-US" sz="3600" b="1" dirty="0">
                <a:solidFill>
                  <a:schemeClr val="accent1"/>
                </a:solidFill>
                <a:latin typeface="微软雅黑" panose="020B0503020204020204" pitchFamily="34" charset="-122"/>
                <a:ea typeface="微软雅黑" panose="020B0503020204020204" pitchFamily="34" charset="-122"/>
              </a:rPr>
              <a:t>肺结节的</a:t>
            </a:r>
            <a:endParaRPr lang="en-US" altLang="zh-CN" sz="3600" b="1" dirty="0">
              <a:solidFill>
                <a:schemeClr val="accent1"/>
              </a:solidFill>
              <a:latin typeface="微软雅黑" panose="020B0503020204020204" pitchFamily="34" charset="-122"/>
              <a:ea typeface="微软雅黑" panose="020B0503020204020204" pitchFamily="34" charset="-122"/>
            </a:endParaRPr>
          </a:p>
          <a:p>
            <a:pPr algn="ctr"/>
            <a:r>
              <a:rPr lang="zh-CN" altLang="en-US" sz="3600" b="1" dirty="0">
                <a:solidFill>
                  <a:schemeClr val="accent1"/>
                </a:solidFill>
                <a:latin typeface="微软雅黑" panose="020B0503020204020204" pitchFamily="34" charset="-122"/>
                <a:ea typeface="微软雅黑" panose="020B0503020204020204" pitchFamily="34" charset="-122"/>
              </a:rPr>
              <a:t>检测与分类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right)">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ppt_x"/>
                                          </p:val>
                                        </p:tav>
                                        <p:tav tm="100000">
                                          <p:val>
                                            <p:strVal val="#ppt_x"/>
                                          </p:val>
                                        </p:tav>
                                      </p:tavLst>
                                    </p:anim>
                                    <p:anim calcmode="lin" valueType="num">
                                      <p:cBhvr additive="base">
                                        <p:cTn id="1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1" grpId="0" bldLvl="0" animBg="1"/>
      <p:bldP spid="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7821659" cy="523220"/>
          </a:xfrm>
          <a:prstGeom prst="rect">
            <a:avLst/>
          </a:prstGeom>
          <a:noFill/>
        </p:spPr>
        <p:txBody>
          <a:bodyPr wrap="square" rtlCol="0">
            <a:spAutoFit/>
          </a:bodyPr>
          <a:lstStyle/>
          <a:p>
            <a:r>
              <a:rPr lang="zh-CN" altLang="en-US" sz="2800" b="1" dirty="0">
                <a:latin typeface="微软雅黑" panose="020B0503020204020204" pitchFamily="34" charset="-122"/>
              </a:rPr>
              <a:t>肺结节的检测与分类</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t>14</a:t>
            </a:fld>
            <a:endParaRPr lang="zh-CN" altLang="en-US" dirty="0"/>
          </a:p>
        </p:txBody>
      </p:sp>
      <p:sp>
        <p:nvSpPr>
          <p:cNvPr id="6" name="矩形 5"/>
          <p:cNvSpPr/>
          <p:nvPr/>
        </p:nvSpPr>
        <p:spPr>
          <a:xfrm>
            <a:off x="695323" y="926774"/>
            <a:ext cx="1107996" cy="461665"/>
          </a:xfrm>
          <a:prstGeom prst="rect">
            <a:avLst/>
          </a:prstGeom>
          <a:solidFill>
            <a:schemeClr val="accent1"/>
          </a:solidFill>
        </p:spPr>
        <p:txBody>
          <a:bodyPr wrap="none">
            <a:spAutoFit/>
          </a:bodyPr>
          <a:lstStyle/>
          <a:p>
            <a:r>
              <a:rPr lang="zh-CN" altLang="en-US" sz="2400" b="1" dirty="0">
                <a:solidFill>
                  <a:schemeClr val="bg1"/>
                </a:solidFill>
              </a:rPr>
              <a:t>肺结节</a:t>
            </a:r>
            <a:endParaRPr lang="en-US" altLang="zh-CN" sz="2400" b="1" dirty="0">
              <a:solidFill>
                <a:schemeClr val="bg1"/>
              </a:solidFill>
            </a:endParaRPr>
          </a:p>
        </p:txBody>
      </p:sp>
      <p:sp>
        <p:nvSpPr>
          <p:cNvPr id="14" name="矩形 13"/>
          <p:cNvSpPr/>
          <p:nvPr/>
        </p:nvSpPr>
        <p:spPr>
          <a:xfrm>
            <a:off x="982930" y="1504328"/>
            <a:ext cx="9411086" cy="2939266"/>
          </a:xfrm>
          <a:prstGeom prst="rect">
            <a:avLst/>
          </a:prstGeom>
        </p:spPr>
        <p:txBody>
          <a:bodyPr wrap="square">
            <a:spAutoFit/>
          </a:bodyPr>
          <a:lstStyle/>
          <a:p>
            <a:r>
              <a:rPr lang="zh-CN" altLang="en-US" sz="2000" dirty="0"/>
              <a:t>百度百科</a:t>
            </a:r>
            <a:endParaRPr lang="en-US" altLang="zh-CN" sz="2000" dirty="0"/>
          </a:p>
          <a:p>
            <a:pPr indent="457200"/>
            <a:r>
              <a:rPr lang="zh-CN" altLang="en-US" dirty="0"/>
              <a:t>肺结节为小的局灶性、类圆形、影像学表现密度增高的阴影，可单发或多发，不伴肺不张、肺门肿大和胸腔积液。</a:t>
            </a:r>
            <a:endParaRPr lang="en-US" altLang="zh-CN" dirty="0"/>
          </a:p>
          <a:p>
            <a:pPr indent="457200"/>
            <a:r>
              <a:rPr lang="zh-CN" altLang="en-US" dirty="0"/>
              <a:t>孤立性肺结节无典型症状，常为单个、边界清楚、密度增高、直径≤</a:t>
            </a:r>
            <a:r>
              <a:rPr lang="en-US" altLang="zh-CN" dirty="0"/>
              <a:t>3 cm</a:t>
            </a:r>
            <a:r>
              <a:rPr lang="zh-CN" altLang="en-US" dirty="0"/>
              <a:t>且周围被含气肺组织包绕的软组织影。</a:t>
            </a:r>
            <a:endParaRPr lang="en-US" altLang="zh-CN" dirty="0"/>
          </a:p>
          <a:p>
            <a:pPr indent="457200"/>
            <a:r>
              <a:rPr lang="zh-CN" altLang="en-US" dirty="0"/>
              <a:t>局部病灶直径</a:t>
            </a:r>
            <a:r>
              <a:rPr lang="en-US" altLang="zh-CN" dirty="0"/>
              <a:t>&gt;3 cm</a:t>
            </a:r>
            <a:r>
              <a:rPr lang="zh-CN" altLang="en-US" dirty="0"/>
              <a:t>者称为肺肿块，肺癌的可能性相对较大，不在本共识范围内。</a:t>
            </a:r>
            <a:endParaRPr lang="zh-CN" altLang="zh-CN" sz="2000" dirty="0"/>
          </a:p>
          <a:p>
            <a:pPr>
              <a:lnSpc>
                <a:spcPct val="125000"/>
              </a:lnSpc>
            </a:pPr>
            <a:endParaRPr lang="zh-CN" altLang="en-US" sz="2000" dirty="0"/>
          </a:p>
          <a:p>
            <a:pPr>
              <a:lnSpc>
                <a:spcPct val="125000"/>
              </a:lnSpc>
            </a:pPr>
            <a:endParaRPr lang="zh-CN" altLang="en-US" sz="2000" dirty="0"/>
          </a:p>
          <a:p>
            <a:pPr>
              <a:lnSpc>
                <a:spcPct val="125000"/>
              </a:lnSpc>
            </a:pPr>
            <a:endParaRPr lang="zh-CN" altLang="en-US" sz="2000"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713" y="3627369"/>
            <a:ext cx="952500" cy="95250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0355" y="3627369"/>
            <a:ext cx="952500" cy="9525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3260" y="3627369"/>
            <a:ext cx="952500" cy="95250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7450" y="3627369"/>
            <a:ext cx="952500" cy="952500"/>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3260" y="4594464"/>
            <a:ext cx="952500" cy="952500"/>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7450" y="4594464"/>
            <a:ext cx="952500" cy="952500"/>
          </a:xfrm>
          <a:prstGeom prst="rect">
            <a:avLst/>
          </a:prstGeom>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0355" y="4594464"/>
            <a:ext cx="952500" cy="952500"/>
          </a:xfrm>
          <a:prstGeom prst="rect">
            <a:avLst/>
          </a:prstGeom>
        </p:spPr>
      </p:pic>
      <p:pic>
        <p:nvPicPr>
          <p:cNvPr id="13" name="图片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44713" y="4594464"/>
            <a:ext cx="952500" cy="952500"/>
          </a:xfrm>
          <a:prstGeom prst="rect">
            <a:avLst/>
          </a:prstGeom>
        </p:spPr>
      </p:pic>
    </p:spTree>
    <p:extLst>
      <p:ext uri="{BB962C8B-B14F-4D97-AF65-F5344CB8AC3E}">
        <p14:creationId xmlns:p14="http://schemas.microsoft.com/office/powerpoint/2010/main" val="143336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7821659" cy="523220"/>
          </a:xfrm>
          <a:prstGeom prst="rect">
            <a:avLst/>
          </a:prstGeom>
          <a:noFill/>
        </p:spPr>
        <p:txBody>
          <a:bodyPr wrap="square" rtlCol="0">
            <a:spAutoFit/>
          </a:bodyPr>
          <a:lstStyle/>
          <a:p>
            <a:r>
              <a:rPr lang="zh-CN" altLang="en-US" sz="2800" b="1" dirty="0">
                <a:latin typeface="微软雅黑" panose="020B0503020204020204" pitchFamily="34" charset="-122"/>
              </a:rPr>
              <a:t>肺结节的检测与分类</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t>15</a:t>
            </a:fld>
            <a:endParaRPr lang="zh-CN" altLang="en-US" dirty="0"/>
          </a:p>
        </p:txBody>
      </p:sp>
      <p:sp>
        <p:nvSpPr>
          <p:cNvPr id="6" name="矩形 5"/>
          <p:cNvSpPr/>
          <p:nvPr/>
        </p:nvSpPr>
        <p:spPr>
          <a:xfrm>
            <a:off x="695323" y="926774"/>
            <a:ext cx="800219" cy="461665"/>
          </a:xfrm>
          <a:prstGeom prst="rect">
            <a:avLst/>
          </a:prstGeom>
          <a:solidFill>
            <a:schemeClr val="accent1"/>
          </a:solidFill>
        </p:spPr>
        <p:txBody>
          <a:bodyPr wrap="none">
            <a:spAutoFit/>
          </a:bodyPr>
          <a:lstStyle/>
          <a:p>
            <a:r>
              <a:rPr lang="zh-CN" altLang="en-US" sz="2400" b="1" dirty="0">
                <a:solidFill>
                  <a:schemeClr val="bg1"/>
                </a:solidFill>
              </a:rPr>
              <a:t>肺癌</a:t>
            </a:r>
            <a:endParaRPr lang="en-US" altLang="zh-CN" sz="2400" b="1" dirty="0">
              <a:solidFill>
                <a:schemeClr val="bg1"/>
              </a:solidFill>
            </a:endParaRPr>
          </a:p>
        </p:txBody>
      </p:sp>
      <p:sp>
        <p:nvSpPr>
          <p:cNvPr id="14" name="矩形 13"/>
          <p:cNvSpPr/>
          <p:nvPr/>
        </p:nvSpPr>
        <p:spPr>
          <a:xfrm>
            <a:off x="982930" y="1504328"/>
            <a:ext cx="9411086" cy="2015936"/>
          </a:xfrm>
          <a:prstGeom prst="rect">
            <a:avLst/>
          </a:prstGeom>
        </p:spPr>
        <p:txBody>
          <a:bodyPr wrap="square">
            <a:spAutoFit/>
          </a:bodyPr>
          <a:lstStyle/>
          <a:p>
            <a:pPr>
              <a:lnSpc>
                <a:spcPct val="125000"/>
              </a:lnSpc>
            </a:pPr>
            <a:endParaRPr lang="en-US" altLang="zh-CN" sz="2000" dirty="0"/>
          </a:p>
          <a:p>
            <a:pPr>
              <a:lnSpc>
                <a:spcPct val="125000"/>
              </a:lnSpc>
            </a:pPr>
            <a:endParaRPr lang="zh-CN" altLang="zh-CN" sz="2000" dirty="0"/>
          </a:p>
          <a:p>
            <a:pPr>
              <a:lnSpc>
                <a:spcPct val="125000"/>
              </a:lnSpc>
            </a:pPr>
            <a:endParaRPr lang="zh-CN" altLang="en-US" sz="2000" dirty="0"/>
          </a:p>
          <a:p>
            <a:pPr>
              <a:lnSpc>
                <a:spcPct val="125000"/>
              </a:lnSpc>
            </a:pPr>
            <a:endParaRPr lang="zh-CN" altLang="en-US" sz="2000" dirty="0"/>
          </a:p>
          <a:p>
            <a:pPr>
              <a:lnSpc>
                <a:spcPct val="125000"/>
              </a:lnSpc>
            </a:pPr>
            <a:endParaRPr lang="zh-CN" altLang="en-US" sz="2000"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1355" y="810885"/>
            <a:ext cx="6991157" cy="5072172"/>
          </a:xfrm>
          <a:prstGeom prst="rect">
            <a:avLst/>
          </a:prstGeom>
        </p:spPr>
      </p:pic>
    </p:spTree>
    <p:extLst>
      <p:ext uri="{BB962C8B-B14F-4D97-AF65-F5344CB8AC3E}">
        <p14:creationId xmlns:p14="http://schemas.microsoft.com/office/powerpoint/2010/main" val="419912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81240" y="125143"/>
            <a:ext cx="10872560" cy="6599907"/>
          </a:xfrm>
        </p:spPr>
      </p:pic>
    </p:spTree>
    <p:extLst>
      <p:ext uri="{BB962C8B-B14F-4D97-AF65-F5344CB8AC3E}">
        <p14:creationId xmlns:p14="http://schemas.microsoft.com/office/powerpoint/2010/main" val="1946608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7821659" cy="523220"/>
          </a:xfrm>
          <a:prstGeom prst="rect">
            <a:avLst/>
          </a:prstGeom>
          <a:noFill/>
        </p:spPr>
        <p:txBody>
          <a:bodyPr wrap="square" rtlCol="0">
            <a:spAutoFit/>
          </a:bodyPr>
          <a:lstStyle/>
          <a:p>
            <a:r>
              <a:rPr lang="zh-CN" altLang="en-US" sz="2800" b="1" dirty="0">
                <a:latin typeface="微软雅黑" panose="020B0503020204020204" pitchFamily="34" charset="-122"/>
              </a:rPr>
              <a:t>肺结节的检测与分类</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t>17</a:t>
            </a:fld>
            <a:endParaRPr lang="zh-CN" altLang="en-US" dirty="0"/>
          </a:p>
        </p:txBody>
      </p:sp>
      <p:pic>
        <p:nvPicPr>
          <p:cNvPr id="15" name="图片 14"/>
          <p:cNvPicPr>
            <a:picLocks noChangeAspect="1"/>
          </p:cNvPicPr>
          <p:nvPr/>
        </p:nvPicPr>
        <p:blipFill>
          <a:blip r:embed="rId2"/>
          <a:stretch>
            <a:fillRect/>
          </a:stretch>
        </p:blipFill>
        <p:spPr>
          <a:xfrm>
            <a:off x="874831" y="810885"/>
            <a:ext cx="10195460" cy="5709981"/>
          </a:xfrm>
          <a:prstGeom prst="rect">
            <a:avLst/>
          </a:prstGeom>
        </p:spPr>
      </p:pic>
    </p:spTree>
    <p:extLst>
      <p:ext uri="{BB962C8B-B14F-4D97-AF65-F5344CB8AC3E}">
        <p14:creationId xmlns:p14="http://schemas.microsoft.com/office/powerpoint/2010/main" val="2547395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7821659" cy="523220"/>
          </a:xfrm>
          <a:prstGeom prst="rect">
            <a:avLst/>
          </a:prstGeom>
          <a:noFill/>
        </p:spPr>
        <p:txBody>
          <a:bodyPr wrap="square" rtlCol="0">
            <a:spAutoFit/>
          </a:bodyPr>
          <a:lstStyle/>
          <a:p>
            <a:r>
              <a:rPr lang="zh-CN" altLang="en-US" sz="2800" b="1" dirty="0">
                <a:latin typeface="微软雅黑" panose="020B0503020204020204" pitchFamily="34" charset="-122"/>
              </a:rPr>
              <a:t>肺结节的检测与分类</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t>18</a:t>
            </a:fld>
            <a:endParaRPr lang="zh-CN" altLang="en-US" dirty="0"/>
          </a:p>
        </p:txBody>
      </p:sp>
      <p:sp>
        <p:nvSpPr>
          <p:cNvPr id="6" name="矩形 5"/>
          <p:cNvSpPr/>
          <p:nvPr/>
        </p:nvSpPr>
        <p:spPr>
          <a:xfrm>
            <a:off x="695323" y="926774"/>
            <a:ext cx="1107996" cy="461665"/>
          </a:xfrm>
          <a:prstGeom prst="rect">
            <a:avLst/>
          </a:prstGeom>
          <a:solidFill>
            <a:schemeClr val="accent1"/>
          </a:solidFill>
        </p:spPr>
        <p:txBody>
          <a:bodyPr wrap="none">
            <a:spAutoFit/>
          </a:bodyPr>
          <a:lstStyle/>
          <a:p>
            <a:r>
              <a:rPr lang="zh-CN" altLang="en-US" sz="2400" b="1" dirty="0">
                <a:solidFill>
                  <a:schemeClr val="bg1"/>
                </a:solidFill>
              </a:rPr>
              <a:t>肺结节</a:t>
            </a:r>
            <a:endParaRPr lang="en-US" altLang="zh-CN" sz="2400" b="1" dirty="0">
              <a:solidFill>
                <a:schemeClr val="bg1"/>
              </a:solidFill>
            </a:endParaRPr>
          </a:p>
        </p:txBody>
      </p:sp>
      <p:sp>
        <p:nvSpPr>
          <p:cNvPr id="14" name="矩形 13"/>
          <p:cNvSpPr/>
          <p:nvPr/>
        </p:nvSpPr>
        <p:spPr>
          <a:xfrm>
            <a:off x="982930" y="1504328"/>
            <a:ext cx="9411086" cy="1588192"/>
          </a:xfrm>
          <a:prstGeom prst="rect">
            <a:avLst/>
          </a:prstGeom>
        </p:spPr>
        <p:txBody>
          <a:bodyPr wrap="square">
            <a:spAutoFit/>
          </a:bodyPr>
          <a:lstStyle/>
          <a:p>
            <a:pPr>
              <a:lnSpc>
                <a:spcPct val="125000"/>
              </a:lnSpc>
            </a:pPr>
            <a:r>
              <a:rPr lang="zh-CN" altLang="en-US" sz="2000" dirty="0"/>
              <a:t>肺结节检测所要克服的困难</a:t>
            </a:r>
            <a:endParaRPr lang="en-US" altLang="zh-CN" sz="2000" dirty="0"/>
          </a:p>
          <a:p>
            <a:pPr>
              <a:lnSpc>
                <a:spcPct val="125000"/>
              </a:lnSpc>
            </a:pPr>
            <a:r>
              <a:rPr lang="en-US" altLang="zh-CN" sz="2000" dirty="0"/>
              <a:t>1.</a:t>
            </a:r>
            <a:r>
              <a:rPr lang="zh-CN" altLang="en-US" sz="2000" dirty="0"/>
              <a:t>结节组织和正常组织有一定的相似度</a:t>
            </a:r>
          </a:p>
          <a:p>
            <a:pPr>
              <a:lnSpc>
                <a:spcPct val="125000"/>
              </a:lnSpc>
            </a:pPr>
            <a:r>
              <a:rPr lang="en-US" altLang="zh-CN" sz="2000" dirty="0"/>
              <a:t>2</a:t>
            </a:r>
            <a:r>
              <a:rPr lang="en-US" altLang="zh-Hans" sz="2000" dirty="0"/>
              <a:t>.</a:t>
            </a:r>
            <a:r>
              <a:rPr lang="zh-CN" altLang="en-US" sz="2000" dirty="0"/>
              <a:t>肺组织图像大，结节可能存在各个位置</a:t>
            </a:r>
          </a:p>
          <a:p>
            <a:pPr>
              <a:lnSpc>
                <a:spcPct val="125000"/>
              </a:lnSpc>
            </a:pPr>
            <a:endParaRPr lang="zh-CN" altLang="en-US" sz="2000"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1853" y="3309713"/>
            <a:ext cx="952500" cy="95250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530" y="3309713"/>
            <a:ext cx="952500" cy="9525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435" y="3309713"/>
            <a:ext cx="952500" cy="952500"/>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5625" y="3309713"/>
            <a:ext cx="952500" cy="952500"/>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1435" y="4276808"/>
            <a:ext cx="952500" cy="952500"/>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5625" y="4276808"/>
            <a:ext cx="952500" cy="952500"/>
          </a:xfrm>
          <a:prstGeom prst="rect">
            <a:avLst/>
          </a:prstGeom>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38530" y="4276808"/>
            <a:ext cx="952500" cy="952500"/>
          </a:xfrm>
          <a:prstGeom prst="rect">
            <a:avLst/>
          </a:prstGeom>
        </p:spPr>
      </p:pic>
      <p:pic>
        <p:nvPicPr>
          <p:cNvPr id="13" name="图片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71853" y="4276808"/>
            <a:ext cx="952500" cy="952500"/>
          </a:xfrm>
          <a:prstGeom prst="rect">
            <a:avLst/>
          </a:prstGeom>
        </p:spPr>
      </p:pic>
      <p:pic>
        <p:nvPicPr>
          <p:cNvPr id="7" name="图片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8081" y="4278088"/>
            <a:ext cx="952500" cy="952500"/>
          </a:xfrm>
          <a:prstGeom prst="rect">
            <a:avLst/>
          </a:prstGeom>
        </p:spPr>
      </p:pic>
      <p:pic>
        <p:nvPicPr>
          <p:cNvPr id="15" name="图片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39109" y="3309713"/>
            <a:ext cx="952500" cy="952500"/>
          </a:xfrm>
          <a:prstGeom prst="rect">
            <a:avLst/>
          </a:prstGeom>
        </p:spPr>
      </p:pic>
      <p:pic>
        <p:nvPicPr>
          <p:cNvPr id="16" name="图片 2">
            <a:extLst>
              <a:ext uri="{FF2B5EF4-FFF2-40B4-BE49-F238E27FC236}">
                <a16:creationId xmlns:a16="http://schemas.microsoft.com/office/drawing/2014/main" id="{BA457DBB-B8A1-2B4F-819E-34292F91496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66327" y="1157606"/>
            <a:ext cx="4876800" cy="4876800"/>
          </a:xfrm>
          <a:prstGeom prst="rect">
            <a:avLst/>
          </a:prstGeom>
        </p:spPr>
      </p:pic>
    </p:spTree>
    <p:extLst>
      <p:ext uri="{BB962C8B-B14F-4D97-AF65-F5344CB8AC3E}">
        <p14:creationId xmlns:p14="http://schemas.microsoft.com/office/powerpoint/2010/main" val="31121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1D91E7F-84B6-4064-9D4E-CC7D244BCA04}" type="slidenum">
              <a:rPr lang="zh-CN" altLang="en-US" smtClean="0"/>
              <a:t>19</a:t>
            </a:fld>
            <a:endParaRPr lang="zh-CN" altLang="en-US" dirty="0"/>
          </a:p>
        </p:txBody>
      </p:sp>
      <p:sp>
        <p:nvSpPr>
          <p:cNvPr id="14" name="矩形 13"/>
          <p:cNvSpPr/>
          <p:nvPr/>
        </p:nvSpPr>
        <p:spPr>
          <a:xfrm>
            <a:off x="982930" y="1504328"/>
            <a:ext cx="9411086" cy="1938992"/>
          </a:xfrm>
          <a:prstGeom prst="rect">
            <a:avLst/>
          </a:prstGeom>
        </p:spPr>
        <p:txBody>
          <a:bodyPr wrap="square">
            <a:spAutoFit/>
          </a:bodyPr>
          <a:lstStyle/>
          <a:p>
            <a:r>
              <a:rPr lang="en-US" altLang="zh-CN" sz="2000" dirty="0"/>
              <a:t>  </a:t>
            </a:r>
          </a:p>
          <a:p>
            <a:pPr>
              <a:lnSpc>
                <a:spcPct val="125000"/>
              </a:lnSpc>
            </a:pPr>
            <a:endParaRPr lang="zh-CN" altLang="zh-CN" sz="2000" dirty="0"/>
          </a:p>
          <a:p>
            <a:pPr>
              <a:lnSpc>
                <a:spcPct val="125000"/>
              </a:lnSpc>
            </a:pPr>
            <a:endParaRPr lang="zh-CN" altLang="en-US" sz="2000" dirty="0"/>
          </a:p>
          <a:p>
            <a:pPr>
              <a:lnSpc>
                <a:spcPct val="125000"/>
              </a:lnSpc>
            </a:pPr>
            <a:endParaRPr lang="zh-CN" altLang="en-US" sz="2000" dirty="0"/>
          </a:p>
          <a:p>
            <a:pPr>
              <a:lnSpc>
                <a:spcPct val="125000"/>
              </a:lnSpc>
            </a:pPr>
            <a:endParaRPr lang="zh-CN" altLang="en-US" sz="2000" dirty="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133" y="0"/>
            <a:ext cx="7087734" cy="6858000"/>
          </a:xfrm>
          <a:prstGeom prst="rect">
            <a:avLst/>
          </a:prstGeom>
        </p:spPr>
      </p:pic>
      <p:sp>
        <p:nvSpPr>
          <p:cNvPr id="2" name="Rectangle 1">
            <a:extLst>
              <a:ext uri="{FF2B5EF4-FFF2-40B4-BE49-F238E27FC236}">
                <a16:creationId xmlns:a16="http://schemas.microsoft.com/office/drawing/2014/main" id="{228003A1-E81A-4A48-88CD-54D40A81C2C2}"/>
              </a:ext>
            </a:extLst>
          </p:cNvPr>
          <p:cNvSpPr/>
          <p:nvPr/>
        </p:nvSpPr>
        <p:spPr>
          <a:xfrm>
            <a:off x="2836985" y="3012831"/>
            <a:ext cx="1805353" cy="1899138"/>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CD9600E-56B6-964A-862A-EE8F755915D1}"/>
              </a:ext>
            </a:extLst>
          </p:cNvPr>
          <p:cNvSpPr/>
          <p:nvPr/>
        </p:nvSpPr>
        <p:spPr>
          <a:xfrm>
            <a:off x="4746040" y="3012831"/>
            <a:ext cx="4570239" cy="2274786"/>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653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6086" y="2778459"/>
            <a:ext cx="2320188" cy="1015663"/>
          </a:xfrm>
          <a:prstGeom prst="rect">
            <a:avLst/>
          </a:prstGeom>
          <a:noFill/>
        </p:spPr>
        <p:txBody>
          <a:bodyPr wrap="square" rtlCol="0">
            <a:spAutoFit/>
          </a:bodyPr>
          <a:lstStyle/>
          <a:p>
            <a:pPr algn="r"/>
            <a:r>
              <a:rPr lang="zh-CN" altLang="en-US" sz="6000" b="1" dirty="0">
                <a:solidFill>
                  <a:schemeClr val="bg1"/>
                </a:solidFill>
                <a:effectLst/>
                <a:latin typeface="微软雅黑" panose="020B0503020204020204" pitchFamily="34" charset="-122"/>
                <a:ea typeface="微软雅黑" panose="020B0503020204020204" pitchFamily="34" charset="-122"/>
              </a:rPr>
              <a:t>目录</a:t>
            </a:r>
          </a:p>
        </p:txBody>
      </p:sp>
      <p:grpSp>
        <p:nvGrpSpPr>
          <p:cNvPr id="70" name="组合 69"/>
          <p:cNvGrpSpPr/>
          <p:nvPr/>
        </p:nvGrpSpPr>
        <p:grpSpPr>
          <a:xfrm>
            <a:off x="4151689" y="1478505"/>
            <a:ext cx="6378659" cy="828000"/>
            <a:chOff x="3909356" y="1685526"/>
            <a:chExt cx="6378659" cy="828000"/>
          </a:xfrm>
        </p:grpSpPr>
        <p:sp>
          <p:nvSpPr>
            <p:cNvPr id="19" name="文本框 18"/>
            <p:cNvSpPr txBox="1"/>
            <p:nvPr/>
          </p:nvSpPr>
          <p:spPr>
            <a:xfrm>
              <a:off x="4931227" y="1825684"/>
              <a:ext cx="5356788" cy="523220"/>
            </a:xfrm>
            <a:prstGeom prst="rect">
              <a:avLst/>
            </a:prstGeom>
            <a:noFill/>
          </p:spPr>
          <p:txBody>
            <a:bodyPr wrap="square" rtlCol="0">
              <a:spAutoFit/>
            </a:bodyPr>
            <a:lstStyle/>
            <a:p>
              <a:r>
                <a:rPr lang="zh-CN" altLang="en-US" sz="2800" b="1" dirty="0">
                  <a:latin typeface="微软雅黑" panose="020B0503020204020204" pitchFamily="34" charset="-122"/>
                </a:rPr>
                <a:t>深度学习在医疗图像领域的应用</a:t>
              </a:r>
              <a:endParaRPr lang="en-US" altLang="zh-CN" sz="2800" b="1" dirty="0">
                <a:latin typeface="微软雅黑" panose="020B0503020204020204" pitchFamily="34" charset="-122"/>
              </a:endParaRPr>
            </a:p>
          </p:txBody>
        </p:sp>
        <p:grpSp>
          <p:nvGrpSpPr>
            <p:cNvPr id="69" name="组合 68"/>
            <p:cNvGrpSpPr/>
            <p:nvPr/>
          </p:nvGrpSpPr>
          <p:grpSpPr>
            <a:xfrm>
              <a:off x="3909356" y="1685526"/>
              <a:ext cx="828000" cy="828000"/>
              <a:chOff x="3909356" y="1685526"/>
              <a:chExt cx="828000" cy="828000"/>
            </a:xfrm>
          </p:grpSpPr>
          <p:sp>
            <p:nvSpPr>
              <p:cNvPr id="17" name="文本框 16"/>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a:solidFill>
                      <a:schemeClr val="accent1"/>
                    </a:solidFill>
                    <a:latin typeface="微软雅黑" panose="020B0503020204020204" pitchFamily="34" charset="-122"/>
                    <a:ea typeface="微软雅黑" panose="020B0503020204020204" pitchFamily="34" charset="-122"/>
                  </a:rPr>
                  <a:t>01</a:t>
                </a:r>
              </a:p>
            </p:txBody>
          </p:sp>
          <p:sp>
            <p:nvSpPr>
              <p:cNvPr id="32" name="矩形 31"/>
              <p:cNvSpPr/>
              <p:nvPr/>
            </p:nvSpPr>
            <p:spPr>
              <a:xfrm>
                <a:off x="3909356" y="1685526"/>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1" name="组合 70"/>
          <p:cNvGrpSpPr/>
          <p:nvPr/>
        </p:nvGrpSpPr>
        <p:grpSpPr>
          <a:xfrm>
            <a:off x="4112361" y="2935198"/>
            <a:ext cx="5356103" cy="828000"/>
            <a:chOff x="8098970" y="1685526"/>
            <a:chExt cx="5356103" cy="828000"/>
          </a:xfrm>
        </p:grpSpPr>
        <p:sp>
          <p:nvSpPr>
            <p:cNvPr id="13" name="文本框 12"/>
            <p:cNvSpPr txBox="1"/>
            <p:nvPr/>
          </p:nvSpPr>
          <p:spPr>
            <a:xfrm>
              <a:off x="9120866" y="1825633"/>
              <a:ext cx="4334207" cy="523220"/>
            </a:xfrm>
            <a:prstGeom prst="rect">
              <a:avLst/>
            </a:prstGeom>
            <a:noFill/>
          </p:spPr>
          <p:txBody>
            <a:bodyPr wrap="square" rtlCol="0">
              <a:spAutoFit/>
            </a:bodyPr>
            <a:lstStyle/>
            <a:p>
              <a:r>
                <a:rPr lang="zh-CN" altLang="en-US" sz="2800" b="1" dirty="0">
                  <a:latin typeface="微软雅黑" panose="020B0503020204020204" pitchFamily="34" charset="-122"/>
                </a:rPr>
                <a:t>肺结节的检测与分类问题</a:t>
              </a:r>
            </a:p>
          </p:txBody>
        </p:sp>
        <p:grpSp>
          <p:nvGrpSpPr>
            <p:cNvPr id="64" name="组合 63"/>
            <p:cNvGrpSpPr/>
            <p:nvPr/>
          </p:nvGrpSpPr>
          <p:grpSpPr>
            <a:xfrm>
              <a:off x="8098970" y="1685526"/>
              <a:ext cx="899886" cy="828000"/>
              <a:chOff x="8098970" y="1685526"/>
              <a:chExt cx="899886" cy="828000"/>
            </a:xfrm>
          </p:grpSpPr>
          <p:sp>
            <p:nvSpPr>
              <p:cNvPr id="11" name="文本框 10"/>
              <p:cNvSpPr txBox="1"/>
              <p:nvPr/>
            </p:nvSpPr>
            <p:spPr>
              <a:xfrm>
                <a:off x="8098970" y="1714806"/>
                <a:ext cx="899886" cy="769441"/>
              </a:xfrm>
              <a:prstGeom prst="rect">
                <a:avLst/>
              </a:prstGeom>
              <a:noFill/>
            </p:spPr>
            <p:txBody>
              <a:bodyPr wrap="square" rtlCol="0">
                <a:spAutoFit/>
              </a:bodyPr>
              <a:lstStyle/>
              <a:p>
                <a:pPr algn="ctr"/>
                <a:r>
                  <a:rPr lang="en-US" altLang="zh-CN" sz="4400" b="1" dirty="0">
                    <a:solidFill>
                      <a:schemeClr val="accent1"/>
                    </a:solidFill>
                    <a:latin typeface="微软雅黑" panose="020B0503020204020204" pitchFamily="34" charset="-122"/>
                    <a:ea typeface="微软雅黑" panose="020B0503020204020204" pitchFamily="34" charset="-122"/>
                  </a:rPr>
                  <a:t>02</a:t>
                </a:r>
                <a:endParaRPr lang="zh-CN" altLang="en-US" sz="4400" b="1" dirty="0">
                  <a:solidFill>
                    <a:schemeClr val="accent1"/>
                  </a:solidFill>
                  <a:latin typeface="微软雅黑" panose="020B0503020204020204" pitchFamily="34" charset="-122"/>
                  <a:ea typeface="微软雅黑" panose="020B0503020204020204" pitchFamily="34" charset="-122"/>
                </a:endParaRPr>
              </a:p>
            </p:txBody>
          </p:sp>
          <p:sp>
            <p:nvSpPr>
              <p:cNvPr id="33" name="矩形 32"/>
              <p:cNvSpPr/>
              <p:nvPr/>
            </p:nvSpPr>
            <p:spPr>
              <a:xfrm>
                <a:off x="8134913" y="1685526"/>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0" name="组合 19"/>
          <p:cNvGrpSpPr/>
          <p:nvPr/>
        </p:nvGrpSpPr>
        <p:grpSpPr>
          <a:xfrm>
            <a:off x="4112361" y="4391891"/>
            <a:ext cx="4905635" cy="828000"/>
            <a:chOff x="8098970" y="1685526"/>
            <a:chExt cx="4905635" cy="828000"/>
          </a:xfrm>
        </p:grpSpPr>
        <p:sp>
          <p:nvSpPr>
            <p:cNvPr id="21" name="文本框 20"/>
            <p:cNvSpPr txBox="1"/>
            <p:nvPr/>
          </p:nvSpPr>
          <p:spPr>
            <a:xfrm>
              <a:off x="9120867" y="1825633"/>
              <a:ext cx="3883738" cy="523220"/>
            </a:xfrm>
            <a:prstGeom prst="rect">
              <a:avLst/>
            </a:prstGeom>
            <a:noFill/>
          </p:spPr>
          <p:txBody>
            <a:bodyPr wrap="square" rtlCol="0">
              <a:spAutoFit/>
            </a:bodyPr>
            <a:lstStyle/>
            <a:p>
              <a:r>
                <a:rPr lang="zh-CN" altLang="en-US" sz="2800" b="1" dirty="0">
                  <a:latin typeface="微软雅黑" panose="020B0503020204020204" pitchFamily="34" charset="-122"/>
                </a:rPr>
                <a:t>总结与展望</a:t>
              </a:r>
            </a:p>
          </p:txBody>
        </p:sp>
        <p:grpSp>
          <p:nvGrpSpPr>
            <p:cNvPr id="22" name="组合 21"/>
            <p:cNvGrpSpPr/>
            <p:nvPr/>
          </p:nvGrpSpPr>
          <p:grpSpPr>
            <a:xfrm>
              <a:off x="8098970" y="1685526"/>
              <a:ext cx="899886" cy="828000"/>
              <a:chOff x="8098970" y="1685526"/>
              <a:chExt cx="899886" cy="828000"/>
            </a:xfrm>
          </p:grpSpPr>
          <p:sp>
            <p:nvSpPr>
              <p:cNvPr id="23" name="文本框 22"/>
              <p:cNvSpPr txBox="1"/>
              <p:nvPr/>
            </p:nvSpPr>
            <p:spPr>
              <a:xfrm>
                <a:off x="8098970" y="1714806"/>
                <a:ext cx="899886" cy="769441"/>
              </a:xfrm>
              <a:prstGeom prst="rect">
                <a:avLst/>
              </a:prstGeom>
              <a:noFill/>
            </p:spPr>
            <p:txBody>
              <a:bodyPr wrap="square" rtlCol="0">
                <a:spAutoFit/>
              </a:bodyPr>
              <a:lstStyle/>
              <a:p>
                <a:pPr algn="ctr"/>
                <a:r>
                  <a:rPr lang="en-US" altLang="zh-CN" sz="4400" b="1" dirty="0">
                    <a:solidFill>
                      <a:schemeClr val="accent1"/>
                    </a:solidFill>
                    <a:latin typeface="微软雅黑" panose="020B0503020204020204" pitchFamily="34" charset="-122"/>
                    <a:ea typeface="微软雅黑" panose="020B0503020204020204" pitchFamily="34" charset="-122"/>
                  </a:rPr>
                  <a:t>03</a:t>
                </a:r>
                <a:endParaRPr lang="zh-CN" altLang="en-US" sz="4400" b="1" dirty="0">
                  <a:solidFill>
                    <a:schemeClr val="accent1"/>
                  </a:solidFill>
                  <a:latin typeface="微软雅黑" panose="020B0503020204020204" pitchFamily="34" charset="-122"/>
                  <a:ea typeface="微软雅黑" panose="020B0503020204020204" pitchFamily="34" charset="-122"/>
                </a:endParaRPr>
              </a:p>
            </p:txBody>
          </p:sp>
          <p:sp>
            <p:nvSpPr>
              <p:cNvPr id="24" name="矩形 23"/>
              <p:cNvSpPr/>
              <p:nvPr/>
            </p:nvSpPr>
            <p:spPr>
              <a:xfrm>
                <a:off x="8134913" y="1685526"/>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83001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7821659" cy="523220"/>
          </a:xfrm>
          <a:prstGeom prst="rect">
            <a:avLst/>
          </a:prstGeom>
          <a:noFill/>
        </p:spPr>
        <p:txBody>
          <a:bodyPr wrap="square" rtlCol="0">
            <a:spAutoFit/>
          </a:bodyPr>
          <a:lstStyle/>
          <a:p>
            <a:r>
              <a:rPr lang="zh-CN" altLang="en-US" sz="2800" b="1" dirty="0">
                <a:latin typeface="微软雅黑" panose="020B0503020204020204" pitchFamily="34" charset="-122"/>
              </a:rPr>
              <a:t>肺结节的检测与分类</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t>20</a:t>
            </a:fld>
            <a:endParaRPr lang="zh-CN" altLang="en-US" dirty="0"/>
          </a:p>
        </p:txBody>
      </p:sp>
      <p:sp>
        <p:nvSpPr>
          <p:cNvPr id="6" name="矩形 5"/>
          <p:cNvSpPr/>
          <p:nvPr/>
        </p:nvSpPr>
        <p:spPr>
          <a:xfrm>
            <a:off x="695323" y="926774"/>
            <a:ext cx="1107996" cy="461665"/>
          </a:xfrm>
          <a:prstGeom prst="rect">
            <a:avLst/>
          </a:prstGeom>
          <a:solidFill>
            <a:schemeClr val="accent1"/>
          </a:solidFill>
        </p:spPr>
        <p:txBody>
          <a:bodyPr wrap="none">
            <a:spAutoFit/>
          </a:bodyPr>
          <a:lstStyle/>
          <a:p>
            <a:r>
              <a:rPr lang="zh-CN" altLang="en-US" sz="2400" b="1" dirty="0">
                <a:solidFill>
                  <a:schemeClr val="bg1"/>
                </a:solidFill>
              </a:rPr>
              <a:t>肺结节</a:t>
            </a:r>
            <a:endParaRPr lang="en-US" altLang="zh-CN" sz="2400" b="1" dirty="0">
              <a:solidFill>
                <a:schemeClr val="bg1"/>
              </a:solidFill>
            </a:endParaRPr>
          </a:p>
        </p:txBody>
      </p:sp>
      <p:sp>
        <p:nvSpPr>
          <p:cNvPr id="14" name="矩形 13"/>
          <p:cNvSpPr/>
          <p:nvPr/>
        </p:nvSpPr>
        <p:spPr>
          <a:xfrm>
            <a:off x="982930" y="1504328"/>
            <a:ext cx="9411086" cy="440313"/>
          </a:xfrm>
          <a:prstGeom prst="rect">
            <a:avLst/>
          </a:prstGeom>
        </p:spPr>
        <p:txBody>
          <a:bodyPr wrap="square">
            <a:spAutoFit/>
          </a:bodyPr>
          <a:lstStyle/>
          <a:p>
            <a:pPr>
              <a:lnSpc>
                <a:spcPct val="125000"/>
              </a:lnSpc>
            </a:pPr>
            <a:r>
              <a:rPr lang="zh-CN" altLang="en-US" sz="2000" dirty="0"/>
              <a:t>此处应有论文总结</a:t>
            </a:r>
          </a:p>
        </p:txBody>
      </p:sp>
    </p:spTree>
    <p:extLst>
      <p:ext uri="{BB962C8B-B14F-4D97-AF65-F5344CB8AC3E}">
        <p14:creationId xmlns:p14="http://schemas.microsoft.com/office/powerpoint/2010/main" val="67714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7821659" cy="523220"/>
          </a:xfrm>
          <a:prstGeom prst="rect">
            <a:avLst/>
          </a:prstGeom>
          <a:noFill/>
        </p:spPr>
        <p:txBody>
          <a:bodyPr wrap="square" rtlCol="0">
            <a:spAutoFit/>
          </a:bodyPr>
          <a:lstStyle/>
          <a:p>
            <a:r>
              <a:rPr lang="zh-CN" altLang="en-US" sz="2800" b="1" dirty="0">
                <a:latin typeface="微软雅黑" panose="020B0503020204020204" pitchFamily="34" charset="-122"/>
              </a:rPr>
              <a:t>相关工作</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t>21</a:t>
            </a:fld>
            <a:endParaRPr lang="zh-CN" altLang="en-US" dirty="0"/>
          </a:p>
        </p:txBody>
      </p:sp>
      <p:sp>
        <p:nvSpPr>
          <p:cNvPr id="6" name="矩形 5"/>
          <p:cNvSpPr/>
          <p:nvPr/>
        </p:nvSpPr>
        <p:spPr>
          <a:xfrm>
            <a:off x="695323" y="926774"/>
            <a:ext cx="3034805" cy="461665"/>
          </a:xfrm>
          <a:prstGeom prst="rect">
            <a:avLst/>
          </a:prstGeom>
          <a:solidFill>
            <a:schemeClr val="accent1"/>
          </a:solidFill>
        </p:spPr>
        <p:txBody>
          <a:bodyPr wrap="none">
            <a:spAutoFit/>
          </a:bodyPr>
          <a:lstStyle/>
          <a:p>
            <a:r>
              <a:rPr lang="zh-CN" altLang="en-US" sz="2400" b="1" dirty="0">
                <a:solidFill>
                  <a:schemeClr val="bg1"/>
                </a:solidFill>
              </a:rPr>
              <a:t>数据集 </a:t>
            </a:r>
            <a:r>
              <a:rPr lang="en-US" altLang="zh-CN" sz="2400" b="1" dirty="0">
                <a:solidFill>
                  <a:schemeClr val="bg1"/>
                </a:solidFill>
              </a:rPr>
              <a:t>LIDC-IDRI</a:t>
            </a:r>
          </a:p>
        </p:txBody>
      </p:sp>
      <p:sp>
        <p:nvSpPr>
          <p:cNvPr id="14" name="矩形 13"/>
          <p:cNvSpPr/>
          <p:nvPr/>
        </p:nvSpPr>
        <p:spPr>
          <a:xfrm>
            <a:off x="982930" y="1504328"/>
            <a:ext cx="9411086" cy="2015936"/>
          </a:xfrm>
          <a:prstGeom prst="rect">
            <a:avLst/>
          </a:prstGeom>
        </p:spPr>
        <p:txBody>
          <a:bodyPr wrap="square">
            <a:spAutoFit/>
          </a:bodyPr>
          <a:lstStyle/>
          <a:p>
            <a:pPr>
              <a:lnSpc>
                <a:spcPct val="125000"/>
              </a:lnSpc>
            </a:pPr>
            <a:endParaRPr lang="en-US" altLang="zh-CN" sz="2000" dirty="0"/>
          </a:p>
          <a:p>
            <a:pPr>
              <a:lnSpc>
                <a:spcPct val="125000"/>
              </a:lnSpc>
            </a:pPr>
            <a:endParaRPr lang="zh-CN" altLang="zh-CN" sz="2000" dirty="0"/>
          </a:p>
          <a:p>
            <a:pPr>
              <a:lnSpc>
                <a:spcPct val="125000"/>
              </a:lnSpc>
            </a:pPr>
            <a:endParaRPr lang="zh-CN" altLang="en-US" sz="2000" dirty="0"/>
          </a:p>
          <a:p>
            <a:pPr>
              <a:lnSpc>
                <a:spcPct val="125000"/>
              </a:lnSpc>
            </a:pPr>
            <a:endParaRPr lang="zh-CN" altLang="en-US" sz="2000" dirty="0"/>
          </a:p>
          <a:p>
            <a:pPr>
              <a:lnSpc>
                <a:spcPct val="125000"/>
              </a:lnSpc>
            </a:pPr>
            <a:endParaRPr lang="zh-CN" altLang="en-US" sz="2000" dirty="0"/>
          </a:p>
        </p:txBody>
      </p:sp>
      <p:pic>
        <p:nvPicPr>
          <p:cNvPr id="2" name="Picture 1">
            <a:extLst>
              <a:ext uri="{FF2B5EF4-FFF2-40B4-BE49-F238E27FC236}">
                <a16:creationId xmlns:a16="http://schemas.microsoft.com/office/drawing/2014/main" id="{7C08D954-0F44-6245-8953-3FFCFD210CE8}"/>
              </a:ext>
            </a:extLst>
          </p:cNvPr>
          <p:cNvPicPr>
            <a:picLocks noChangeAspect="1"/>
          </p:cNvPicPr>
          <p:nvPr/>
        </p:nvPicPr>
        <p:blipFill>
          <a:blip r:embed="rId3"/>
          <a:stretch>
            <a:fillRect/>
          </a:stretch>
        </p:blipFill>
        <p:spPr>
          <a:xfrm>
            <a:off x="1948936" y="1962614"/>
            <a:ext cx="8852414" cy="3662293"/>
          </a:xfrm>
          <a:prstGeom prst="rect">
            <a:avLst/>
          </a:prstGeom>
        </p:spPr>
      </p:pic>
      <p:sp>
        <p:nvSpPr>
          <p:cNvPr id="5" name="Rectangle 4">
            <a:extLst>
              <a:ext uri="{FF2B5EF4-FFF2-40B4-BE49-F238E27FC236}">
                <a16:creationId xmlns:a16="http://schemas.microsoft.com/office/drawing/2014/main" id="{FE21D424-0339-0049-9AD5-5D9B467708B5}"/>
              </a:ext>
            </a:extLst>
          </p:cNvPr>
          <p:cNvSpPr/>
          <p:nvPr/>
        </p:nvSpPr>
        <p:spPr>
          <a:xfrm>
            <a:off x="1558153" y="5860064"/>
            <a:ext cx="9056838" cy="646331"/>
          </a:xfrm>
          <a:prstGeom prst="rect">
            <a:avLst/>
          </a:prstGeom>
        </p:spPr>
        <p:txBody>
          <a:bodyPr wrap="square">
            <a:spAutoFit/>
          </a:bodyPr>
          <a:lstStyle/>
          <a:p>
            <a:pPr algn="r"/>
            <a:r>
              <a:rPr lang="en-US" dirty="0"/>
              <a:t>LIDC-IDRI-XXXX </a:t>
            </a:r>
            <a:r>
              <a:rPr lang="en-US" dirty="0">
                <a:solidFill>
                  <a:srgbClr val="4F4F4F"/>
                </a:solidFill>
              </a:rPr>
              <a:t>/</a:t>
            </a:r>
            <a:r>
              <a:rPr lang="en-US" dirty="0"/>
              <a:t> Study Instance UID </a:t>
            </a:r>
            <a:r>
              <a:rPr lang="en-US" dirty="0">
                <a:solidFill>
                  <a:srgbClr val="4F4F4F"/>
                </a:solidFill>
              </a:rPr>
              <a:t>/</a:t>
            </a:r>
            <a:r>
              <a:rPr lang="en-US" dirty="0"/>
              <a:t> Series Instance UID </a:t>
            </a:r>
            <a:r>
              <a:rPr lang="en-US" dirty="0">
                <a:solidFill>
                  <a:srgbClr val="4F4F4F"/>
                </a:solidFill>
              </a:rPr>
              <a:t>/</a:t>
            </a:r>
            <a:r>
              <a:rPr lang="en-US" dirty="0"/>
              <a:t> </a:t>
            </a:r>
            <a:r>
              <a:rPr lang="en-US" dirty="0">
                <a:solidFill>
                  <a:srgbClr val="4F4F4F"/>
                </a:solidFill>
              </a:rPr>
              <a:t>.</a:t>
            </a:r>
            <a:r>
              <a:rPr lang="en-US" dirty="0" err="1"/>
              <a:t>dcm</a:t>
            </a:r>
            <a:r>
              <a:rPr lang="en-US" dirty="0"/>
              <a:t> </a:t>
            </a:r>
            <a:r>
              <a:rPr lang="en-US" dirty="0">
                <a:solidFill>
                  <a:srgbClr val="4F4F4F"/>
                </a:solidFill>
              </a:rPr>
              <a:t>.xml</a:t>
            </a:r>
            <a:br>
              <a:rPr lang="en-US" dirty="0"/>
            </a:br>
            <a:endParaRPr lang="en-US" b="0" dirty="0">
              <a:effectLst/>
            </a:endParaRPr>
          </a:p>
        </p:txBody>
      </p:sp>
    </p:spTree>
    <p:extLst>
      <p:ext uri="{BB962C8B-B14F-4D97-AF65-F5344CB8AC3E}">
        <p14:creationId xmlns:p14="http://schemas.microsoft.com/office/powerpoint/2010/main" val="273029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7821659" cy="523220"/>
          </a:xfrm>
          <a:prstGeom prst="rect">
            <a:avLst/>
          </a:prstGeom>
          <a:noFill/>
        </p:spPr>
        <p:txBody>
          <a:bodyPr wrap="square" rtlCol="0">
            <a:spAutoFit/>
          </a:bodyPr>
          <a:lstStyle/>
          <a:p>
            <a:r>
              <a:rPr lang="zh-CN" altLang="en-US" sz="2800" b="1" dirty="0">
                <a:latin typeface="微软雅黑" panose="020B0503020204020204" pitchFamily="34" charset="-122"/>
              </a:rPr>
              <a:t>相关工作</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t>22</a:t>
            </a:fld>
            <a:endParaRPr lang="zh-CN" altLang="en-US" dirty="0"/>
          </a:p>
        </p:txBody>
      </p:sp>
      <p:sp>
        <p:nvSpPr>
          <p:cNvPr id="6" name="矩形 5"/>
          <p:cNvSpPr/>
          <p:nvPr/>
        </p:nvSpPr>
        <p:spPr>
          <a:xfrm>
            <a:off x="695323" y="926774"/>
            <a:ext cx="3034805" cy="461665"/>
          </a:xfrm>
          <a:prstGeom prst="rect">
            <a:avLst/>
          </a:prstGeom>
          <a:solidFill>
            <a:schemeClr val="accent1"/>
          </a:solidFill>
        </p:spPr>
        <p:txBody>
          <a:bodyPr wrap="none">
            <a:spAutoFit/>
          </a:bodyPr>
          <a:lstStyle/>
          <a:p>
            <a:r>
              <a:rPr lang="zh-CN" altLang="en-US" sz="2400" b="1" dirty="0">
                <a:solidFill>
                  <a:schemeClr val="bg1"/>
                </a:solidFill>
              </a:rPr>
              <a:t>数据集 </a:t>
            </a:r>
            <a:r>
              <a:rPr lang="en-US" altLang="zh-CN" sz="2400" b="1" dirty="0">
                <a:solidFill>
                  <a:schemeClr val="bg1"/>
                </a:solidFill>
              </a:rPr>
              <a:t>LIDC-IDRI</a:t>
            </a:r>
          </a:p>
        </p:txBody>
      </p:sp>
      <p:sp>
        <p:nvSpPr>
          <p:cNvPr id="14" name="矩形 13"/>
          <p:cNvSpPr/>
          <p:nvPr/>
        </p:nvSpPr>
        <p:spPr>
          <a:xfrm>
            <a:off x="982930" y="1504328"/>
            <a:ext cx="9411086" cy="2015936"/>
          </a:xfrm>
          <a:prstGeom prst="rect">
            <a:avLst/>
          </a:prstGeom>
        </p:spPr>
        <p:txBody>
          <a:bodyPr wrap="square">
            <a:spAutoFit/>
          </a:bodyPr>
          <a:lstStyle/>
          <a:p>
            <a:pPr>
              <a:lnSpc>
                <a:spcPct val="125000"/>
              </a:lnSpc>
            </a:pPr>
            <a:endParaRPr lang="en-US" altLang="zh-CN" sz="2000" dirty="0"/>
          </a:p>
          <a:p>
            <a:pPr>
              <a:lnSpc>
                <a:spcPct val="125000"/>
              </a:lnSpc>
            </a:pPr>
            <a:endParaRPr lang="zh-CN" altLang="zh-CN" sz="2000" dirty="0"/>
          </a:p>
          <a:p>
            <a:pPr>
              <a:lnSpc>
                <a:spcPct val="125000"/>
              </a:lnSpc>
            </a:pPr>
            <a:endParaRPr lang="zh-CN" altLang="en-US" sz="2000" dirty="0"/>
          </a:p>
          <a:p>
            <a:pPr>
              <a:lnSpc>
                <a:spcPct val="125000"/>
              </a:lnSpc>
            </a:pPr>
            <a:endParaRPr lang="zh-CN" altLang="en-US" sz="2000" dirty="0"/>
          </a:p>
          <a:p>
            <a:pPr>
              <a:lnSpc>
                <a:spcPct val="125000"/>
              </a:lnSpc>
            </a:pPr>
            <a:endParaRPr lang="zh-CN" altLang="en-US" sz="20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972" y="1388439"/>
            <a:ext cx="4075459" cy="4919401"/>
          </a:xfrm>
          <a:prstGeom prst="rect">
            <a:avLst/>
          </a:prstGeom>
        </p:spPr>
      </p:pic>
      <p:pic>
        <p:nvPicPr>
          <p:cNvPr id="7" name="图片 2">
            <a:extLst>
              <a:ext uri="{FF2B5EF4-FFF2-40B4-BE49-F238E27FC236}">
                <a16:creationId xmlns:a16="http://schemas.microsoft.com/office/drawing/2014/main" id="{4A024F8D-FDE4-8444-9E41-14AB28151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8473" y="1388439"/>
            <a:ext cx="4876800" cy="4876800"/>
          </a:xfrm>
          <a:prstGeom prst="rect">
            <a:avLst/>
          </a:prstGeom>
        </p:spPr>
      </p:pic>
    </p:spTree>
    <p:extLst>
      <p:ext uri="{BB962C8B-B14F-4D97-AF65-F5344CB8AC3E}">
        <p14:creationId xmlns:p14="http://schemas.microsoft.com/office/powerpoint/2010/main" val="279924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7821659" cy="523220"/>
          </a:xfrm>
          <a:prstGeom prst="rect">
            <a:avLst/>
          </a:prstGeom>
          <a:noFill/>
        </p:spPr>
        <p:txBody>
          <a:bodyPr wrap="square" rtlCol="0">
            <a:spAutoFit/>
          </a:bodyPr>
          <a:lstStyle/>
          <a:p>
            <a:r>
              <a:rPr lang="zh-CN" altLang="en-US" sz="2800" b="1" dirty="0">
                <a:latin typeface="微软雅黑" panose="020B0503020204020204" pitchFamily="34" charset="-122"/>
              </a:rPr>
              <a:t>相关工作</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t>23</a:t>
            </a:fld>
            <a:endParaRPr lang="zh-CN" altLang="en-US" dirty="0"/>
          </a:p>
        </p:txBody>
      </p:sp>
      <p:sp>
        <p:nvSpPr>
          <p:cNvPr id="6" name="矩形 5"/>
          <p:cNvSpPr/>
          <p:nvPr/>
        </p:nvSpPr>
        <p:spPr>
          <a:xfrm>
            <a:off x="695323" y="926774"/>
            <a:ext cx="3034805" cy="461665"/>
          </a:xfrm>
          <a:prstGeom prst="rect">
            <a:avLst/>
          </a:prstGeom>
          <a:solidFill>
            <a:schemeClr val="accent1"/>
          </a:solidFill>
        </p:spPr>
        <p:txBody>
          <a:bodyPr wrap="none">
            <a:spAutoFit/>
          </a:bodyPr>
          <a:lstStyle/>
          <a:p>
            <a:r>
              <a:rPr lang="zh-CN" altLang="en-US" sz="2400" b="1" dirty="0">
                <a:solidFill>
                  <a:schemeClr val="bg1"/>
                </a:solidFill>
              </a:rPr>
              <a:t>数据集 </a:t>
            </a:r>
            <a:r>
              <a:rPr lang="en-US" altLang="zh-CN" sz="2400" b="1" dirty="0">
                <a:solidFill>
                  <a:schemeClr val="bg1"/>
                </a:solidFill>
              </a:rPr>
              <a:t>LIDC-IDRI</a:t>
            </a:r>
          </a:p>
        </p:txBody>
      </p:sp>
      <p:sp>
        <p:nvSpPr>
          <p:cNvPr id="14" name="矩形 13"/>
          <p:cNvSpPr/>
          <p:nvPr/>
        </p:nvSpPr>
        <p:spPr>
          <a:xfrm>
            <a:off x="982930" y="1504328"/>
            <a:ext cx="9411086" cy="2015936"/>
          </a:xfrm>
          <a:prstGeom prst="rect">
            <a:avLst/>
          </a:prstGeom>
        </p:spPr>
        <p:txBody>
          <a:bodyPr wrap="square">
            <a:spAutoFit/>
          </a:bodyPr>
          <a:lstStyle/>
          <a:p>
            <a:pPr>
              <a:lnSpc>
                <a:spcPct val="125000"/>
              </a:lnSpc>
            </a:pPr>
            <a:endParaRPr lang="en-US" altLang="zh-CN" sz="2000" dirty="0"/>
          </a:p>
          <a:p>
            <a:pPr>
              <a:lnSpc>
                <a:spcPct val="125000"/>
              </a:lnSpc>
            </a:pPr>
            <a:endParaRPr lang="zh-CN" altLang="zh-CN" sz="2000" dirty="0"/>
          </a:p>
          <a:p>
            <a:pPr>
              <a:lnSpc>
                <a:spcPct val="125000"/>
              </a:lnSpc>
            </a:pPr>
            <a:endParaRPr lang="zh-CN" altLang="en-US" sz="2000" dirty="0"/>
          </a:p>
          <a:p>
            <a:pPr>
              <a:lnSpc>
                <a:spcPct val="125000"/>
              </a:lnSpc>
            </a:pPr>
            <a:endParaRPr lang="zh-CN" altLang="en-US" sz="2000" dirty="0"/>
          </a:p>
          <a:p>
            <a:pPr>
              <a:lnSpc>
                <a:spcPct val="125000"/>
              </a:lnSpc>
            </a:pPr>
            <a:endParaRPr lang="zh-CN" altLang="en-US" sz="2000" dirty="0"/>
          </a:p>
        </p:txBody>
      </p:sp>
      <p:sp>
        <p:nvSpPr>
          <p:cNvPr id="8" name="矩形 13">
            <a:extLst>
              <a:ext uri="{FF2B5EF4-FFF2-40B4-BE49-F238E27FC236}">
                <a16:creationId xmlns:a16="http://schemas.microsoft.com/office/drawing/2014/main" id="{B928301B-379A-0B4E-8ED4-1924E23E1DD5}"/>
              </a:ext>
            </a:extLst>
          </p:cNvPr>
          <p:cNvSpPr/>
          <p:nvPr/>
        </p:nvSpPr>
        <p:spPr>
          <a:xfrm>
            <a:off x="982930" y="1504328"/>
            <a:ext cx="9411086" cy="440313"/>
          </a:xfrm>
          <a:prstGeom prst="rect">
            <a:avLst/>
          </a:prstGeom>
        </p:spPr>
        <p:txBody>
          <a:bodyPr wrap="square">
            <a:spAutoFit/>
          </a:bodyPr>
          <a:lstStyle/>
          <a:p>
            <a:pPr>
              <a:lnSpc>
                <a:spcPct val="125000"/>
              </a:lnSpc>
            </a:pPr>
            <a:r>
              <a:rPr lang="en-US" altLang="zh-CN" sz="2000" dirty="0" err="1"/>
              <a:t>Dicom</a:t>
            </a:r>
            <a:r>
              <a:rPr lang="zh-CN" altLang="en-US" sz="2000" dirty="0"/>
              <a:t>文件</a:t>
            </a:r>
          </a:p>
        </p:txBody>
      </p:sp>
    </p:spTree>
    <p:extLst>
      <p:ext uri="{BB962C8B-B14F-4D97-AF65-F5344CB8AC3E}">
        <p14:creationId xmlns:p14="http://schemas.microsoft.com/office/powerpoint/2010/main" val="116530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7821659" cy="523220"/>
          </a:xfrm>
          <a:prstGeom prst="rect">
            <a:avLst/>
          </a:prstGeom>
          <a:noFill/>
        </p:spPr>
        <p:txBody>
          <a:bodyPr wrap="square" rtlCol="0">
            <a:spAutoFit/>
          </a:bodyPr>
          <a:lstStyle/>
          <a:p>
            <a:r>
              <a:rPr lang="zh-CN" altLang="en-US" sz="2800" b="1" dirty="0">
                <a:latin typeface="微软雅黑" panose="020B0503020204020204" pitchFamily="34" charset="-122"/>
              </a:rPr>
              <a:t>相关工作</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t>24</a:t>
            </a:fld>
            <a:endParaRPr lang="zh-CN" altLang="en-US" dirty="0"/>
          </a:p>
        </p:txBody>
      </p:sp>
      <p:sp>
        <p:nvSpPr>
          <p:cNvPr id="6" name="矩形 5"/>
          <p:cNvSpPr/>
          <p:nvPr/>
        </p:nvSpPr>
        <p:spPr>
          <a:xfrm>
            <a:off x="695323" y="926774"/>
            <a:ext cx="3034805" cy="461665"/>
          </a:xfrm>
          <a:prstGeom prst="rect">
            <a:avLst/>
          </a:prstGeom>
          <a:solidFill>
            <a:schemeClr val="accent1"/>
          </a:solidFill>
        </p:spPr>
        <p:txBody>
          <a:bodyPr wrap="none">
            <a:spAutoFit/>
          </a:bodyPr>
          <a:lstStyle/>
          <a:p>
            <a:r>
              <a:rPr lang="zh-CN" altLang="en-US" sz="2400" b="1" dirty="0">
                <a:solidFill>
                  <a:schemeClr val="bg1"/>
                </a:solidFill>
              </a:rPr>
              <a:t>数据集 </a:t>
            </a:r>
            <a:r>
              <a:rPr lang="en-US" altLang="zh-CN" sz="2400" b="1" dirty="0">
                <a:solidFill>
                  <a:schemeClr val="bg1"/>
                </a:solidFill>
              </a:rPr>
              <a:t>LIDC-IDRI</a:t>
            </a:r>
          </a:p>
        </p:txBody>
      </p:sp>
      <p:sp>
        <p:nvSpPr>
          <p:cNvPr id="14" name="矩形 13"/>
          <p:cNvSpPr/>
          <p:nvPr/>
        </p:nvSpPr>
        <p:spPr>
          <a:xfrm>
            <a:off x="982930" y="1504328"/>
            <a:ext cx="9411086" cy="2015936"/>
          </a:xfrm>
          <a:prstGeom prst="rect">
            <a:avLst/>
          </a:prstGeom>
        </p:spPr>
        <p:txBody>
          <a:bodyPr wrap="square">
            <a:spAutoFit/>
          </a:bodyPr>
          <a:lstStyle/>
          <a:p>
            <a:pPr>
              <a:lnSpc>
                <a:spcPct val="125000"/>
              </a:lnSpc>
            </a:pPr>
            <a:endParaRPr lang="en-US" altLang="zh-CN" sz="2000" dirty="0"/>
          </a:p>
          <a:p>
            <a:pPr>
              <a:lnSpc>
                <a:spcPct val="125000"/>
              </a:lnSpc>
            </a:pPr>
            <a:endParaRPr lang="zh-CN" altLang="zh-CN" sz="2000" dirty="0"/>
          </a:p>
          <a:p>
            <a:pPr>
              <a:lnSpc>
                <a:spcPct val="125000"/>
              </a:lnSpc>
            </a:pPr>
            <a:endParaRPr lang="zh-CN" altLang="en-US" sz="2000" dirty="0"/>
          </a:p>
          <a:p>
            <a:pPr>
              <a:lnSpc>
                <a:spcPct val="125000"/>
              </a:lnSpc>
            </a:pPr>
            <a:endParaRPr lang="zh-CN" altLang="en-US" sz="2000" dirty="0"/>
          </a:p>
          <a:p>
            <a:pPr>
              <a:lnSpc>
                <a:spcPct val="125000"/>
              </a:lnSpc>
            </a:pPr>
            <a:endParaRPr lang="zh-CN" altLang="en-US" sz="2000"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2725" y="1538518"/>
            <a:ext cx="7798410" cy="4866920"/>
          </a:xfrm>
          <a:prstGeom prst="rect">
            <a:avLst/>
          </a:prstGeom>
        </p:spPr>
      </p:pic>
    </p:spTree>
    <p:extLst>
      <p:ext uri="{BB962C8B-B14F-4D97-AF65-F5344CB8AC3E}">
        <p14:creationId xmlns:p14="http://schemas.microsoft.com/office/powerpoint/2010/main" val="1455306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7821659" cy="523220"/>
          </a:xfrm>
          <a:prstGeom prst="rect">
            <a:avLst/>
          </a:prstGeom>
          <a:noFill/>
        </p:spPr>
        <p:txBody>
          <a:bodyPr wrap="square" rtlCol="0">
            <a:spAutoFit/>
          </a:bodyPr>
          <a:lstStyle/>
          <a:p>
            <a:r>
              <a:rPr lang="zh-CN" altLang="en-US" sz="2800" b="1" dirty="0">
                <a:latin typeface="微软雅黑" panose="020B0503020204020204" pitchFamily="34" charset="-122"/>
              </a:rPr>
              <a:t>相关工作</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t>25</a:t>
            </a:fld>
            <a:endParaRPr lang="zh-CN" altLang="en-US" dirty="0"/>
          </a:p>
        </p:txBody>
      </p:sp>
      <p:sp>
        <p:nvSpPr>
          <p:cNvPr id="6" name="矩形 5"/>
          <p:cNvSpPr/>
          <p:nvPr/>
        </p:nvSpPr>
        <p:spPr>
          <a:xfrm>
            <a:off x="695323" y="926774"/>
            <a:ext cx="3034805" cy="461665"/>
          </a:xfrm>
          <a:prstGeom prst="rect">
            <a:avLst/>
          </a:prstGeom>
          <a:solidFill>
            <a:schemeClr val="accent1"/>
          </a:solidFill>
        </p:spPr>
        <p:txBody>
          <a:bodyPr wrap="none">
            <a:spAutoFit/>
          </a:bodyPr>
          <a:lstStyle/>
          <a:p>
            <a:r>
              <a:rPr lang="zh-CN" altLang="en-US" sz="2400" b="1" dirty="0">
                <a:solidFill>
                  <a:schemeClr val="bg1"/>
                </a:solidFill>
              </a:rPr>
              <a:t>数据集 </a:t>
            </a:r>
            <a:r>
              <a:rPr lang="en-US" altLang="zh-CN" sz="2400" b="1" dirty="0">
                <a:solidFill>
                  <a:schemeClr val="bg1"/>
                </a:solidFill>
              </a:rPr>
              <a:t>LIDC-IDRI</a:t>
            </a:r>
          </a:p>
        </p:txBody>
      </p:sp>
      <p:sp>
        <p:nvSpPr>
          <p:cNvPr id="14" name="矩形 13"/>
          <p:cNvSpPr/>
          <p:nvPr/>
        </p:nvSpPr>
        <p:spPr>
          <a:xfrm>
            <a:off x="982930" y="1504328"/>
            <a:ext cx="9411086" cy="2015936"/>
          </a:xfrm>
          <a:prstGeom prst="rect">
            <a:avLst/>
          </a:prstGeom>
        </p:spPr>
        <p:txBody>
          <a:bodyPr wrap="square">
            <a:spAutoFit/>
          </a:bodyPr>
          <a:lstStyle/>
          <a:p>
            <a:pPr>
              <a:lnSpc>
                <a:spcPct val="125000"/>
              </a:lnSpc>
            </a:pPr>
            <a:endParaRPr lang="en-US" altLang="zh-CN" sz="2000" dirty="0"/>
          </a:p>
          <a:p>
            <a:pPr>
              <a:lnSpc>
                <a:spcPct val="125000"/>
              </a:lnSpc>
            </a:pPr>
            <a:endParaRPr lang="zh-CN" altLang="zh-CN" sz="2000" dirty="0"/>
          </a:p>
          <a:p>
            <a:pPr>
              <a:lnSpc>
                <a:spcPct val="125000"/>
              </a:lnSpc>
            </a:pPr>
            <a:endParaRPr lang="zh-CN" altLang="en-US" sz="2000" dirty="0"/>
          </a:p>
          <a:p>
            <a:pPr>
              <a:lnSpc>
                <a:spcPct val="125000"/>
              </a:lnSpc>
            </a:pPr>
            <a:endParaRPr lang="zh-CN" altLang="en-US" sz="2000" dirty="0"/>
          </a:p>
          <a:p>
            <a:pPr>
              <a:lnSpc>
                <a:spcPct val="125000"/>
              </a:lnSpc>
            </a:pPr>
            <a:endParaRPr lang="zh-CN" altLang="en-US" sz="2000"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9461" y="1603717"/>
            <a:ext cx="4100732" cy="4100732"/>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037" y="2485842"/>
            <a:ext cx="2645898" cy="2645898"/>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8692" y="2485842"/>
            <a:ext cx="2638793" cy="2638793"/>
          </a:xfrm>
          <a:prstGeom prst="rect">
            <a:avLst/>
          </a:prstGeom>
        </p:spPr>
      </p:pic>
    </p:spTree>
    <p:extLst>
      <p:ext uri="{BB962C8B-B14F-4D97-AF65-F5344CB8AC3E}">
        <p14:creationId xmlns:p14="http://schemas.microsoft.com/office/powerpoint/2010/main" val="217178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7821659" cy="523220"/>
          </a:xfrm>
          <a:prstGeom prst="rect">
            <a:avLst/>
          </a:prstGeom>
          <a:noFill/>
        </p:spPr>
        <p:txBody>
          <a:bodyPr wrap="square" rtlCol="0">
            <a:spAutoFit/>
          </a:bodyPr>
          <a:lstStyle/>
          <a:p>
            <a:r>
              <a:rPr lang="zh-CN" altLang="en-US" sz="2800" b="1" dirty="0">
                <a:latin typeface="微软雅黑" panose="020B0503020204020204" pitchFamily="34" charset="-122"/>
              </a:rPr>
              <a:t>相关工作</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t>26</a:t>
            </a:fld>
            <a:endParaRPr lang="zh-CN" altLang="en-US" dirty="0"/>
          </a:p>
        </p:txBody>
      </p:sp>
      <p:sp>
        <p:nvSpPr>
          <p:cNvPr id="6" name="矩形 5"/>
          <p:cNvSpPr/>
          <p:nvPr/>
        </p:nvSpPr>
        <p:spPr>
          <a:xfrm>
            <a:off x="695323" y="926774"/>
            <a:ext cx="1415772" cy="461665"/>
          </a:xfrm>
          <a:prstGeom prst="rect">
            <a:avLst/>
          </a:prstGeom>
          <a:solidFill>
            <a:schemeClr val="accent1"/>
          </a:solidFill>
        </p:spPr>
        <p:txBody>
          <a:bodyPr wrap="none">
            <a:spAutoFit/>
          </a:bodyPr>
          <a:lstStyle/>
          <a:p>
            <a:r>
              <a:rPr lang="zh-CN" altLang="en-US" sz="2400" b="1" dirty="0">
                <a:solidFill>
                  <a:schemeClr val="bg1"/>
                </a:solidFill>
              </a:rPr>
              <a:t>合作单位</a:t>
            </a:r>
            <a:endParaRPr lang="en-US" altLang="zh-CN" sz="2400" b="1" dirty="0">
              <a:solidFill>
                <a:schemeClr val="bg1"/>
              </a:solidFill>
            </a:endParaRPr>
          </a:p>
        </p:txBody>
      </p:sp>
      <p:sp>
        <p:nvSpPr>
          <p:cNvPr id="14" name="矩形 13"/>
          <p:cNvSpPr/>
          <p:nvPr/>
        </p:nvSpPr>
        <p:spPr>
          <a:xfrm>
            <a:off x="982930" y="1504328"/>
            <a:ext cx="9411086" cy="2015936"/>
          </a:xfrm>
          <a:prstGeom prst="rect">
            <a:avLst/>
          </a:prstGeom>
        </p:spPr>
        <p:txBody>
          <a:bodyPr wrap="square">
            <a:spAutoFit/>
          </a:bodyPr>
          <a:lstStyle/>
          <a:p>
            <a:pPr>
              <a:lnSpc>
                <a:spcPct val="125000"/>
              </a:lnSpc>
            </a:pPr>
            <a:endParaRPr lang="en-US" altLang="zh-CN" sz="2000" dirty="0"/>
          </a:p>
          <a:p>
            <a:pPr>
              <a:lnSpc>
                <a:spcPct val="125000"/>
              </a:lnSpc>
            </a:pPr>
            <a:endParaRPr lang="zh-CN" altLang="zh-CN" sz="2000" dirty="0"/>
          </a:p>
          <a:p>
            <a:pPr>
              <a:lnSpc>
                <a:spcPct val="125000"/>
              </a:lnSpc>
            </a:pPr>
            <a:endParaRPr lang="zh-CN" altLang="en-US" sz="2000" dirty="0"/>
          </a:p>
          <a:p>
            <a:pPr>
              <a:lnSpc>
                <a:spcPct val="125000"/>
              </a:lnSpc>
            </a:pPr>
            <a:endParaRPr lang="zh-CN" altLang="en-US" sz="2000" dirty="0"/>
          </a:p>
          <a:p>
            <a:pPr>
              <a:lnSpc>
                <a:spcPct val="125000"/>
              </a:lnSpc>
            </a:pPr>
            <a:endParaRPr lang="zh-CN" altLang="en-US" sz="2000" dirty="0"/>
          </a:p>
        </p:txBody>
      </p:sp>
      <p:sp>
        <p:nvSpPr>
          <p:cNvPr id="10" name="矩形 9"/>
          <p:cNvSpPr/>
          <p:nvPr/>
        </p:nvSpPr>
        <p:spPr>
          <a:xfrm>
            <a:off x="982930" y="1504328"/>
            <a:ext cx="9411086" cy="1938992"/>
          </a:xfrm>
          <a:prstGeom prst="rect">
            <a:avLst/>
          </a:prstGeom>
        </p:spPr>
        <p:txBody>
          <a:bodyPr wrap="square">
            <a:spAutoFit/>
          </a:bodyPr>
          <a:lstStyle/>
          <a:p>
            <a:r>
              <a:rPr lang="en-US" altLang="zh-CN" sz="2000" dirty="0"/>
              <a:t>  </a:t>
            </a:r>
          </a:p>
          <a:p>
            <a:pPr>
              <a:lnSpc>
                <a:spcPct val="125000"/>
              </a:lnSpc>
            </a:pPr>
            <a:endParaRPr lang="zh-CN" altLang="zh-CN" sz="2000" dirty="0"/>
          </a:p>
          <a:p>
            <a:pPr>
              <a:lnSpc>
                <a:spcPct val="125000"/>
              </a:lnSpc>
            </a:pPr>
            <a:endParaRPr lang="zh-CN" altLang="en-US" sz="2000" dirty="0"/>
          </a:p>
          <a:p>
            <a:pPr>
              <a:lnSpc>
                <a:spcPct val="125000"/>
              </a:lnSpc>
            </a:pPr>
            <a:endParaRPr lang="zh-CN" altLang="en-US" sz="2000" dirty="0"/>
          </a:p>
          <a:p>
            <a:pPr>
              <a:lnSpc>
                <a:spcPct val="125000"/>
              </a:lnSpc>
            </a:pPr>
            <a:endParaRPr lang="zh-CN" altLang="en-US" sz="2000" dirty="0"/>
          </a:p>
        </p:txBody>
      </p:sp>
      <p:graphicFrame>
        <p:nvGraphicFramePr>
          <p:cNvPr id="12" name="表格 11"/>
          <p:cNvGraphicFramePr>
            <a:graphicFrameLocks noGrp="1"/>
          </p:cNvGraphicFramePr>
          <p:nvPr>
            <p:extLst>
              <p:ext uri="{D42A27DB-BD31-4B8C-83A1-F6EECF244321}">
                <p14:modId xmlns:p14="http://schemas.microsoft.com/office/powerpoint/2010/main" val="2671606743"/>
              </p:ext>
            </p:extLst>
          </p:nvPr>
        </p:nvGraphicFramePr>
        <p:xfrm>
          <a:off x="695323" y="1825625"/>
          <a:ext cx="10690431" cy="4163992"/>
        </p:xfrm>
        <a:graphic>
          <a:graphicData uri="http://schemas.openxmlformats.org/drawingml/2006/table">
            <a:tbl>
              <a:tblPr firstRow="1" firstCol="1" bandRow="1">
                <a:tableStyleId>{5C22544A-7EE6-4342-B048-85BDC9FD1C3A}</a:tableStyleId>
              </a:tblPr>
              <a:tblGrid>
                <a:gridCol w="5056747">
                  <a:extLst>
                    <a:ext uri="{9D8B030D-6E8A-4147-A177-3AD203B41FA5}">
                      <a16:colId xmlns:a16="http://schemas.microsoft.com/office/drawing/2014/main" val="2688889870"/>
                    </a:ext>
                  </a:extLst>
                </a:gridCol>
                <a:gridCol w="5633684">
                  <a:extLst>
                    <a:ext uri="{9D8B030D-6E8A-4147-A177-3AD203B41FA5}">
                      <a16:colId xmlns:a16="http://schemas.microsoft.com/office/drawing/2014/main" val="2300706753"/>
                    </a:ext>
                  </a:extLst>
                </a:gridCol>
              </a:tblGrid>
              <a:tr h="128198">
                <a:tc>
                  <a:txBody>
                    <a:bodyPr/>
                    <a:lstStyle/>
                    <a:p>
                      <a:pPr algn="ctr">
                        <a:spcAft>
                          <a:spcPts val="0"/>
                        </a:spcAft>
                      </a:pPr>
                      <a:r>
                        <a:rPr lang="zh-CN" sz="1800" kern="100" dirty="0">
                          <a:effectLst/>
                        </a:rPr>
                        <a:t>单位名称</a:t>
                      </a:r>
                      <a:endParaRPr lang="zh-CN" sz="1800" kern="100" dirty="0">
                        <a:effectLst/>
                        <a:latin typeface="Times New Roman" panose="02020603050405020304" pitchFamily="18" charset="0"/>
                        <a:ea typeface="宋体" panose="02010600030101010101" pitchFamily="2" charset="-122"/>
                      </a:endParaRPr>
                    </a:p>
                  </a:txBody>
                  <a:tcPr marL="36340" marR="36340" marT="0" marB="0" anchor="ctr"/>
                </a:tc>
                <a:tc>
                  <a:txBody>
                    <a:bodyPr/>
                    <a:lstStyle/>
                    <a:p>
                      <a:pPr algn="ctr">
                        <a:spcAft>
                          <a:spcPts val="0"/>
                        </a:spcAft>
                      </a:pPr>
                      <a:r>
                        <a:rPr lang="zh-CN" sz="1800" kern="100">
                          <a:effectLst/>
                        </a:rPr>
                        <a:t>任务分工</a:t>
                      </a:r>
                      <a:endParaRPr lang="zh-CN" sz="1800" kern="100">
                        <a:effectLst/>
                        <a:latin typeface="Times New Roman" panose="02020603050405020304" pitchFamily="18" charset="0"/>
                        <a:ea typeface="宋体" panose="02010600030101010101" pitchFamily="2" charset="-122"/>
                      </a:endParaRPr>
                    </a:p>
                  </a:txBody>
                  <a:tcPr marL="36340" marR="36340" marT="0" marB="0" anchor="ctr"/>
                </a:tc>
                <a:extLst>
                  <a:ext uri="{0D108BD9-81ED-4DB2-BD59-A6C34878D82A}">
                    <a16:rowId xmlns:a16="http://schemas.microsoft.com/office/drawing/2014/main" val="2787518867"/>
                  </a:ext>
                </a:extLst>
              </a:tr>
              <a:tr h="872152">
                <a:tc>
                  <a:txBody>
                    <a:bodyPr/>
                    <a:lstStyle/>
                    <a:p>
                      <a:pPr algn="just">
                        <a:spcAft>
                          <a:spcPts val="0"/>
                        </a:spcAft>
                      </a:pPr>
                      <a:r>
                        <a:rPr lang="zh-CN" sz="1800" kern="100">
                          <a:effectLst/>
                        </a:rPr>
                        <a:t>重庆大学</a:t>
                      </a:r>
                      <a:endParaRPr lang="zh-CN" sz="1800" kern="100">
                        <a:effectLst/>
                        <a:latin typeface="Times New Roman" panose="02020603050405020304" pitchFamily="18" charset="0"/>
                        <a:ea typeface="宋体" panose="02010600030101010101" pitchFamily="2" charset="-122"/>
                      </a:endParaRPr>
                    </a:p>
                  </a:txBody>
                  <a:tcPr marL="36340" marR="36340" marT="0" marB="0" anchor="ctr"/>
                </a:tc>
                <a:tc>
                  <a:txBody>
                    <a:bodyPr/>
                    <a:lstStyle/>
                    <a:p>
                      <a:pPr algn="l">
                        <a:spcAft>
                          <a:spcPts val="0"/>
                        </a:spcAft>
                      </a:pPr>
                      <a:r>
                        <a:rPr lang="en-US" sz="1800" kern="100">
                          <a:effectLst/>
                        </a:rPr>
                        <a:t>1</a:t>
                      </a:r>
                      <a:r>
                        <a:rPr lang="zh-CN" sz="1800" kern="100">
                          <a:effectLst/>
                        </a:rPr>
                        <a:t>、研究任务</a:t>
                      </a:r>
                      <a:r>
                        <a:rPr lang="en-US" sz="1800" kern="100">
                          <a:effectLst/>
                        </a:rPr>
                        <a:t>:</a:t>
                      </a:r>
                      <a:r>
                        <a:rPr lang="zh-CN" sz="1800" kern="100">
                          <a:effectLst/>
                        </a:rPr>
                        <a:t>①深度医疗网络的有效训练。②医学影像的组织分割。③多维病灶分割。④治疗诊断。</a:t>
                      </a:r>
                      <a:r>
                        <a:rPr lang="en-US" sz="1800" kern="100">
                          <a:effectLst/>
                        </a:rPr>
                        <a:t>2</a:t>
                      </a:r>
                      <a:r>
                        <a:rPr lang="zh-CN" sz="1800" kern="100">
                          <a:effectLst/>
                        </a:rPr>
                        <a:t>、开发任务</a:t>
                      </a:r>
                      <a:r>
                        <a:rPr lang="en-US" sz="1800" kern="100">
                          <a:effectLst/>
                        </a:rPr>
                        <a:t>:</a:t>
                      </a:r>
                      <a:r>
                        <a:rPr lang="zh-CN" sz="1800" kern="100">
                          <a:effectLst/>
                        </a:rPr>
                        <a:t>开发深度智能诊断网络核心算法模块。</a:t>
                      </a:r>
                      <a:endParaRPr lang="zh-CN" sz="1800" kern="100">
                        <a:effectLst/>
                        <a:latin typeface="Times New Roman" panose="02020603050405020304" pitchFamily="18" charset="0"/>
                        <a:ea typeface="宋体" panose="02010600030101010101" pitchFamily="2" charset="-122"/>
                      </a:endParaRPr>
                    </a:p>
                  </a:txBody>
                  <a:tcPr marL="36340" marR="36340" marT="0" marB="0" anchor="ctr"/>
                </a:tc>
                <a:extLst>
                  <a:ext uri="{0D108BD9-81ED-4DB2-BD59-A6C34878D82A}">
                    <a16:rowId xmlns:a16="http://schemas.microsoft.com/office/drawing/2014/main" val="1536819104"/>
                  </a:ext>
                </a:extLst>
              </a:tr>
              <a:tr h="678340">
                <a:tc>
                  <a:txBody>
                    <a:bodyPr/>
                    <a:lstStyle/>
                    <a:p>
                      <a:pPr algn="just">
                        <a:spcAft>
                          <a:spcPts val="0"/>
                        </a:spcAft>
                      </a:pPr>
                      <a:r>
                        <a:rPr lang="zh-CN" sz="1800" kern="100" dirty="0">
                          <a:effectLst/>
                        </a:rPr>
                        <a:t>陆军军医大学第一附属医院</a:t>
                      </a:r>
                      <a:endParaRPr lang="zh-CN" sz="1800" kern="100" dirty="0">
                        <a:effectLst/>
                        <a:latin typeface="Times New Roman" panose="02020603050405020304" pitchFamily="18" charset="0"/>
                        <a:ea typeface="宋体" panose="02010600030101010101" pitchFamily="2" charset="-122"/>
                      </a:endParaRPr>
                    </a:p>
                  </a:txBody>
                  <a:tcPr marL="36340" marR="36340" marT="0" marB="0" anchor="ctr"/>
                </a:tc>
                <a:tc>
                  <a:txBody>
                    <a:bodyPr/>
                    <a:lstStyle/>
                    <a:p>
                      <a:pPr algn="l">
                        <a:spcAft>
                          <a:spcPts val="0"/>
                        </a:spcAft>
                      </a:pPr>
                      <a:r>
                        <a:rPr lang="zh-CN" sz="1800" kern="100">
                          <a:effectLst/>
                        </a:rPr>
                        <a:t>研究适用于区域内的智能诊断质控系统及诊断能力可持续提高数据库，制定智能影像诊断临床应用规范和诊断指南。</a:t>
                      </a:r>
                      <a:endParaRPr lang="zh-CN" sz="1800" kern="100">
                        <a:effectLst/>
                        <a:latin typeface="Times New Roman" panose="02020603050405020304" pitchFamily="18" charset="0"/>
                        <a:ea typeface="宋体" panose="02010600030101010101" pitchFamily="2" charset="-122"/>
                      </a:endParaRPr>
                    </a:p>
                  </a:txBody>
                  <a:tcPr marL="36340" marR="36340" marT="0" marB="0" anchor="ctr"/>
                </a:tc>
                <a:extLst>
                  <a:ext uri="{0D108BD9-81ED-4DB2-BD59-A6C34878D82A}">
                    <a16:rowId xmlns:a16="http://schemas.microsoft.com/office/drawing/2014/main" val="4159644274"/>
                  </a:ext>
                </a:extLst>
              </a:tr>
              <a:tr h="678340">
                <a:tc>
                  <a:txBody>
                    <a:bodyPr/>
                    <a:lstStyle/>
                    <a:p>
                      <a:pPr algn="just">
                        <a:spcAft>
                          <a:spcPts val="0"/>
                        </a:spcAft>
                      </a:pPr>
                      <a:r>
                        <a:rPr lang="zh-CN" sz="1800" kern="100">
                          <a:effectLst/>
                        </a:rPr>
                        <a:t>重庆市肿瘤研究所</a:t>
                      </a:r>
                      <a:endParaRPr lang="zh-CN" sz="1800" kern="100">
                        <a:effectLst/>
                        <a:latin typeface="Times New Roman" panose="02020603050405020304" pitchFamily="18" charset="0"/>
                        <a:ea typeface="宋体" panose="02010600030101010101" pitchFamily="2" charset="-122"/>
                      </a:endParaRPr>
                    </a:p>
                  </a:txBody>
                  <a:tcPr marL="36340" marR="36340" marT="0" marB="0" anchor="ctr"/>
                </a:tc>
                <a:tc>
                  <a:txBody>
                    <a:bodyPr/>
                    <a:lstStyle/>
                    <a:p>
                      <a:pPr algn="l">
                        <a:spcAft>
                          <a:spcPts val="0"/>
                        </a:spcAft>
                      </a:pPr>
                      <a:r>
                        <a:rPr lang="zh-CN" sz="1800" kern="100">
                          <a:effectLst/>
                        </a:rPr>
                        <a:t>研究适用于区域内的智能诊断质控系统及诊断能力可持续提高数据库，制定智能影像诊断临床应用规范和诊断指南。</a:t>
                      </a:r>
                      <a:endParaRPr lang="zh-CN" sz="1800" kern="100">
                        <a:effectLst/>
                        <a:latin typeface="Times New Roman" panose="02020603050405020304" pitchFamily="18" charset="0"/>
                        <a:ea typeface="宋体" panose="02010600030101010101" pitchFamily="2" charset="-122"/>
                      </a:endParaRPr>
                    </a:p>
                  </a:txBody>
                  <a:tcPr marL="36340" marR="36340" marT="0" marB="0" anchor="ctr"/>
                </a:tc>
                <a:extLst>
                  <a:ext uri="{0D108BD9-81ED-4DB2-BD59-A6C34878D82A}">
                    <a16:rowId xmlns:a16="http://schemas.microsoft.com/office/drawing/2014/main" val="3380224444"/>
                  </a:ext>
                </a:extLst>
              </a:tr>
              <a:tr h="1356681">
                <a:tc>
                  <a:txBody>
                    <a:bodyPr/>
                    <a:lstStyle/>
                    <a:p>
                      <a:pPr algn="just">
                        <a:spcAft>
                          <a:spcPts val="0"/>
                        </a:spcAft>
                      </a:pPr>
                      <a:r>
                        <a:rPr lang="zh-CN" sz="1800" kern="100">
                          <a:effectLst/>
                        </a:rPr>
                        <a:t>重庆中科云丛科技有限公司</a:t>
                      </a:r>
                      <a:endParaRPr lang="zh-CN" sz="1800" kern="100">
                        <a:effectLst/>
                        <a:latin typeface="Times New Roman" panose="02020603050405020304" pitchFamily="18" charset="0"/>
                        <a:ea typeface="宋体" panose="02010600030101010101" pitchFamily="2" charset="-122"/>
                      </a:endParaRPr>
                    </a:p>
                  </a:txBody>
                  <a:tcPr marL="36340" marR="36340" marT="0" marB="0" anchor="ctr"/>
                </a:tc>
                <a:tc>
                  <a:txBody>
                    <a:bodyPr/>
                    <a:lstStyle/>
                    <a:p>
                      <a:pPr algn="l">
                        <a:spcAft>
                          <a:spcPts val="0"/>
                        </a:spcAft>
                      </a:pPr>
                      <a:r>
                        <a:rPr lang="en-US" sz="1800" kern="100" dirty="0">
                          <a:effectLst/>
                        </a:rPr>
                        <a:t>1</a:t>
                      </a:r>
                      <a:r>
                        <a:rPr lang="zh-CN" sz="1800" kern="100" dirty="0">
                          <a:effectLst/>
                        </a:rPr>
                        <a:t>、研究任务</a:t>
                      </a:r>
                      <a:r>
                        <a:rPr lang="en-US" sz="1800" kern="100" dirty="0">
                          <a:effectLst/>
                        </a:rPr>
                        <a:t>:</a:t>
                      </a:r>
                      <a:r>
                        <a:rPr lang="zh-CN" sz="1800" kern="100" dirty="0">
                          <a:effectLst/>
                        </a:rPr>
                        <a:t>①建立医疗影像数据集。②研究医疗影像数据智能诊断系统性能评测方法。</a:t>
                      </a:r>
                      <a:r>
                        <a:rPr lang="en-US" sz="1800" kern="100" dirty="0">
                          <a:effectLst/>
                        </a:rPr>
                        <a:t>2</a:t>
                      </a:r>
                      <a:r>
                        <a:rPr lang="zh-CN" sz="1800" kern="100" dirty="0">
                          <a:effectLst/>
                        </a:rPr>
                        <a:t>、开发任务</a:t>
                      </a:r>
                      <a:r>
                        <a:rPr lang="en-US" sz="1800" kern="100" dirty="0">
                          <a:effectLst/>
                        </a:rPr>
                        <a:t>:</a:t>
                      </a:r>
                      <a:r>
                        <a:rPr lang="zh-CN" sz="1800" kern="100" dirty="0">
                          <a:effectLst/>
                        </a:rPr>
                        <a:t>①开发一套医学影像深度智能诊断系统。结合当前基础，搭载云平台提供辅助诊疗服务。</a:t>
                      </a:r>
                      <a:r>
                        <a:rPr lang="en-US" sz="1800" kern="100" dirty="0">
                          <a:effectLst/>
                        </a:rPr>
                        <a:t>3</a:t>
                      </a:r>
                      <a:r>
                        <a:rPr lang="zh-CN" sz="1800" kern="100" dirty="0">
                          <a:effectLst/>
                        </a:rPr>
                        <a:t>、示范任务</a:t>
                      </a:r>
                      <a:r>
                        <a:rPr lang="en-US" sz="1800" kern="100" dirty="0">
                          <a:effectLst/>
                        </a:rPr>
                        <a:t>:</a:t>
                      </a:r>
                      <a:r>
                        <a:rPr lang="zh-CN" sz="1800" kern="100" dirty="0">
                          <a:effectLst/>
                        </a:rPr>
                        <a:t>①系统在至少两个单位进行示范应用。</a:t>
                      </a:r>
                      <a:endParaRPr lang="zh-CN" sz="1800" kern="100" dirty="0">
                        <a:effectLst/>
                        <a:latin typeface="Times New Roman" panose="02020603050405020304" pitchFamily="18" charset="0"/>
                        <a:ea typeface="宋体" panose="02010600030101010101" pitchFamily="2" charset="-122"/>
                      </a:endParaRPr>
                    </a:p>
                  </a:txBody>
                  <a:tcPr marL="36340" marR="36340" marT="0" marB="0" anchor="ctr"/>
                </a:tc>
                <a:extLst>
                  <a:ext uri="{0D108BD9-81ED-4DB2-BD59-A6C34878D82A}">
                    <a16:rowId xmlns:a16="http://schemas.microsoft.com/office/drawing/2014/main" val="970975622"/>
                  </a:ext>
                </a:extLst>
              </a:tr>
            </a:tbl>
          </a:graphicData>
        </a:graphic>
      </p:graphicFrame>
    </p:spTree>
    <p:extLst>
      <p:ext uri="{BB962C8B-B14F-4D97-AF65-F5344CB8AC3E}">
        <p14:creationId xmlns:p14="http://schemas.microsoft.com/office/powerpoint/2010/main" val="192676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1"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8975725"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3539777" y="2409308"/>
            <a:ext cx="5112445" cy="1200329"/>
          </a:xfrm>
          <a:prstGeom prst="rect">
            <a:avLst/>
          </a:prstGeom>
          <a:noFill/>
          <a:ln>
            <a:noFill/>
          </a:ln>
        </p:spPr>
        <p:txBody>
          <a:bodyPr wrap="square" rtlCol="0">
            <a:spAutoFit/>
          </a:bodyPr>
          <a:lstStyle/>
          <a:p>
            <a:pPr algn="ctr"/>
            <a:r>
              <a:rPr lang="zh-CN" altLang="en-US" sz="7200" b="1" dirty="0">
                <a:solidFill>
                  <a:schemeClr val="accent1"/>
                </a:solidFill>
                <a:latin typeface="微软雅黑" panose="020B0503020204020204" pitchFamily="34" charset="-122"/>
                <a:ea typeface="微软雅黑" panose="020B0503020204020204" pitchFamily="34" charset="-122"/>
              </a:rPr>
              <a:t>我们的工作</a:t>
            </a:r>
          </a:p>
        </p:txBody>
      </p:sp>
    </p:spTree>
    <p:extLst>
      <p:ext uri="{BB962C8B-B14F-4D97-AF65-F5344CB8AC3E}">
        <p14:creationId xmlns:p14="http://schemas.microsoft.com/office/powerpoint/2010/main" val="404653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right)">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ppt_x"/>
                                          </p:val>
                                        </p:tav>
                                        <p:tav tm="100000">
                                          <p:val>
                                            <p:strVal val="#ppt_x"/>
                                          </p:val>
                                        </p:tav>
                                      </p:tavLst>
                                    </p:anim>
                                    <p:anim calcmode="lin" valueType="num">
                                      <p:cBhvr additive="base">
                                        <p:cTn id="1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51" grpId="0" bldLvl="0" animBg="1"/>
      <p:bldP spid="4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7821659" cy="523220"/>
          </a:xfrm>
          <a:prstGeom prst="rect">
            <a:avLst/>
          </a:prstGeom>
          <a:noFill/>
        </p:spPr>
        <p:txBody>
          <a:bodyPr wrap="square" rtlCol="0">
            <a:spAutoFit/>
          </a:bodyPr>
          <a:lstStyle/>
          <a:p>
            <a:r>
              <a:rPr lang="zh-CN" altLang="en-US" sz="2800" b="1" dirty="0">
                <a:latin typeface="微软雅黑" panose="020B0503020204020204" pitchFamily="34" charset="-122"/>
              </a:rPr>
              <a:t>我们的工作</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t>28</a:t>
            </a:fld>
            <a:endParaRPr lang="zh-CN" altLang="en-US" dirty="0"/>
          </a:p>
        </p:txBody>
      </p:sp>
      <p:sp>
        <p:nvSpPr>
          <p:cNvPr id="6" name="矩形 5"/>
          <p:cNvSpPr/>
          <p:nvPr/>
        </p:nvSpPr>
        <p:spPr>
          <a:xfrm>
            <a:off x="695323" y="926774"/>
            <a:ext cx="2031325" cy="461665"/>
          </a:xfrm>
          <a:prstGeom prst="rect">
            <a:avLst/>
          </a:prstGeom>
          <a:solidFill>
            <a:schemeClr val="accent1"/>
          </a:solidFill>
        </p:spPr>
        <p:txBody>
          <a:bodyPr wrap="none">
            <a:spAutoFit/>
          </a:bodyPr>
          <a:lstStyle/>
          <a:p>
            <a:r>
              <a:rPr lang="zh-CN" altLang="en-US" sz="2400" b="1" dirty="0">
                <a:solidFill>
                  <a:schemeClr val="bg1"/>
                </a:solidFill>
              </a:rPr>
              <a:t>现有研究人员</a:t>
            </a:r>
            <a:endParaRPr lang="en-US" altLang="zh-CN" sz="2400" b="1" dirty="0">
              <a:solidFill>
                <a:schemeClr val="bg1"/>
              </a:solidFill>
            </a:endParaRPr>
          </a:p>
        </p:txBody>
      </p:sp>
      <p:sp>
        <p:nvSpPr>
          <p:cNvPr id="14" name="矩形 13"/>
          <p:cNvSpPr/>
          <p:nvPr/>
        </p:nvSpPr>
        <p:spPr>
          <a:xfrm>
            <a:off x="982930" y="1504328"/>
            <a:ext cx="9411086" cy="2015936"/>
          </a:xfrm>
          <a:prstGeom prst="rect">
            <a:avLst/>
          </a:prstGeom>
        </p:spPr>
        <p:txBody>
          <a:bodyPr wrap="square">
            <a:spAutoFit/>
          </a:bodyPr>
          <a:lstStyle/>
          <a:p>
            <a:pPr>
              <a:lnSpc>
                <a:spcPct val="125000"/>
              </a:lnSpc>
            </a:pPr>
            <a:endParaRPr lang="en-US" altLang="zh-CN" sz="2000" dirty="0"/>
          </a:p>
          <a:p>
            <a:pPr>
              <a:lnSpc>
                <a:spcPct val="125000"/>
              </a:lnSpc>
            </a:pPr>
            <a:endParaRPr lang="zh-CN" altLang="zh-CN" sz="2000" dirty="0"/>
          </a:p>
          <a:p>
            <a:pPr>
              <a:lnSpc>
                <a:spcPct val="125000"/>
              </a:lnSpc>
            </a:pPr>
            <a:endParaRPr lang="zh-CN" altLang="en-US" sz="2000" dirty="0"/>
          </a:p>
          <a:p>
            <a:pPr>
              <a:lnSpc>
                <a:spcPct val="125000"/>
              </a:lnSpc>
            </a:pPr>
            <a:endParaRPr lang="zh-CN" altLang="en-US" sz="2000" dirty="0"/>
          </a:p>
          <a:p>
            <a:pPr>
              <a:lnSpc>
                <a:spcPct val="125000"/>
              </a:lnSpc>
            </a:pPr>
            <a:endParaRPr lang="zh-CN" altLang="en-US" sz="2000" dirty="0"/>
          </a:p>
        </p:txBody>
      </p:sp>
      <p:sp>
        <p:nvSpPr>
          <p:cNvPr id="10" name="矩形 9"/>
          <p:cNvSpPr/>
          <p:nvPr/>
        </p:nvSpPr>
        <p:spPr>
          <a:xfrm>
            <a:off x="1135330" y="4264061"/>
            <a:ext cx="9411086" cy="1477328"/>
          </a:xfrm>
          <a:prstGeom prst="rect">
            <a:avLst/>
          </a:prstGeom>
        </p:spPr>
        <p:txBody>
          <a:bodyPr wrap="square">
            <a:spAutoFit/>
          </a:bodyPr>
          <a:lstStyle/>
          <a:p>
            <a:r>
              <a:rPr lang="zh-CN" altLang="zh-CN" dirty="0"/>
              <a:t>肺结节图像分割</a:t>
            </a:r>
            <a:r>
              <a:rPr lang="en-US" altLang="zh-CN" dirty="0"/>
              <a:t> </a:t>
            </a:r>
            <a:r>
              <a:rPr lang="zh-CN" altLang="en-US" b="1" dirty="0"/>
              <a:t>挑战：结节形态的多样化，位置的多样化</a:t>
            </a:r>
            <a:endParaRPr lang="zh-CN" altLang="zh-CN" b="1" dirty="0"/>
          </a:p>
          <a:p>
            <a:r>
              <a:rPr lang="en-US" altLang="zh-CN" dirty="0"/>
              <a:t> </a:t>
            </a:r>
            <a:endParaRPr lang="zh-CN" altLang="zh-CN" dirty="0"/>
          </a:p>
          <a:p>
            <a:pPr lvl="0"/>
            <a:r>
              <a:rPr lang="zh-CN" altLang="zh-CN" dirty="0"/>
              <a:t>肺结节分类</a:t>
            </a:r>
            <a:r>
              <a:rPr lang="en-US" altLang="zh-CN" dirty="0"/>
              <a:t> </a:t>
            </a:r>
            <a:r>
              <a:rPr lang="zh-CN" altLang="en-US" b="1" dirty="0"/>
              <a:t>挑战：结节形态的多样化，位置的多样化</a:t>
            </a:r>
            <a:endParaRPr lang="zh-CN" altLang="zh-CN" b="1" dirty="0"/>
          </a:p>
          <a:p>
            <a:r>
              <a:rPr lang="en-US" altLang="zh-CN" dirty="0"/>
              <a:t> </a:t>
            </a:r>
            <a:endParaRPr lang="zh-CN" altLang="zh-CN" dirty="0"/>
          </a:p>
          <a:p>
            <a:pPr lvl="0"/>
            <a:r>
              <a:rPr lang="zh-CN" altLang="zh-CN" dirty="0"/>
              <a:t>智能</a:t>
            </a:r>
            <a:r>
              <a:rPr lang="zh-CN" altLang="en-US" dirty="0"/>
              <a:t>检索</a:t>
            </a:r>
            <a:r>
              <a:rPr lang="en-US" altLang="zh-CN" dirty="0"/>
              <a:t> </a:t>
            </a:r>
            <a:r>
              <a:rPr lang="zh-CN" altLang="en-US" b="1" dirty="0"/>
              <a:t>挑战：结合医疗影像信息以及病史病历中的文字信息</a:t>
            </a:r>
            <a:endParaRPr lang="zh-CN" altLang="zh-CN" b="1" dirty="0"/>
          </a:p>
        </p:txBody>
      </p:sp>
      <p:sp>
        <p:nvSpPr>
          <p:cNvPr id="8" name="矩形 7"/>
          <p:cNvSpPr/>
          <p:nvPr/>
        </p:nvSpPr>
        <p:spPr>
          <a:xfrm>
            <a:off x="695323" y="3594231"/>
            <a:ext cx="2031325" cy="461665"/>
          </a:xfrm>
          <a:prstGeom prst="rect">
            <a:avLst/>
          </a:prstGeom>
          <a:solidFill>
            <a:schemeClr val="accent1"/>
          </a:solidFill>
        </p:spPr>
        <p:txBody>
          <a:bodyPr wrap="none">
            <a:spAutoFit/>
          </a:bodyPr>
          <a:lstStyle/>
          <a:p>
            <a:r>
              <a:rPr lang="zh-CN" altLang="en-US" sz="2400" b="1" dirty="0">
                <a:solidFill>
                  <a:schemeClr val="bg1"/>
                </a:solidFill>
              </a:rPr>
              <a:t>拟解决的问题</a:t>
            </a:r>
            <a:endParaRPr lang="en-US" altLang="zh-CN" sz="2400" b="1" dirty="0">
              <a:solidFill>
                <a:schemeClr val="bg1"/>
              </a:solidFill>
            </a:endParaRPr>
          </a:p>
        </p:txBody>
      </p:sp>
      <p:sp>
        <p:nvSpPr>
          <p:cNvPr id="9" name="矩形 8"/>
          <p:cNvSpPr/>
          <p:nvPr/>
        </p:nvSpPr>
        <p:spPr>
          <a:xfrm>
            <a:off x="1135330" y="1656728"/>
            <a:ext cx="9411086" cy="2015936"/>
          </a:xfrm>
          <a:prstGeom prst="rect">
            <a:avLst/>
          </a:prstGeom>
        </p:spPr>
        <p:txBody>
          <a:bodyPr wrap="square">
            <a:spAutoFit/>
          </a:bodyPr>
          <a:lstStyle/>
          <a:p>
            <a:pPr>
              <a:lnSpc>
                <a:spcPct val="125000"/>
              </a:lnSpc>
            </a:pPr>
            <a:endParaRPr lang="en-US" altLang="zh-CN" sz="2000" dirty="0"/>
          </a:p>
          <a:p>
            <a:pPr>
              <a:lnSpc>
                <a:spcPct val="125000"/>
              </a:lnSpc>
            </a:pPr>
            <a:endParaRPr lang="zh-CN" altLang="zh-CN" sz="2000" dirty="0"/>
          </a:p>
          <a:p>
            <a:pPr>
              <a:lnSpc>
                <a:spcPct val="125000"/>
              </a:lnSpc>
            </a:pPr>
            <a:endParaRPr lang="zh-CN" altLang="en-US" sz="2000" dirty="0"/>
          </a:p>
          <a:p>
            <a:pPr>
              <a:lnSpc>
                <a:spcPct val="125000"/>
              </a:lnSpc>
            </a:pPr>
            <a:endParaRPr lang="zh-CN" altLang="en-US" sz="2000" dirty="0"/>
          </a:p>
          <a:p>
            <a:pPr>
              <a:lnSpc>
                <a:spcPct val="125000"/>
              </a:lnSpc>
            </a:pPr>
            <a:endParaRPr lang="zh-CN" altLang="en-US" sz="2000" dirty="0"/>
          </a:p>
        </p:txBody>
      </p:sp>
      <p:sp>
        <p:nvSpPr>
          <p:cNvPr id="13" name="矩形 12"/>
          <p:cNvSpPr/>
          <p:nvPr/>
        </p:nvSpPr>
        <p:spPr>
          <a:xfrm>
            <a:off x="1135330" y="1656728"/>
            <a:ext cx="9411086" cy="1508105"/>
          </a:xfrm>
          <a:prstGeom prst="rect">
            <a:avLst/>
          </a:prstGeom>
        </p:spPr>
        <p:txBody>
          <a:bodyPr wrap="square">
            <a:spAutoFit/>
          </a:bodyPr>
          <a:lstStyle/>
          <a:p>
            <a:r>
              <a:rPr lang="en-US" altLang="zh-CN" sz="2000" dirty="0"/>
              <a:t>  </a:t>
            </a:r>
          </a:p>
          <a:p>
            <a:r>
              <a:rPr lang="zh-CN" altLang="zh-CN" dirty="0"/>
              <a:t>教师： 陈飞宇 黄晟 王洪星</a:t>
            </a:r>
          </a:p>
          <a:p>
            <a:r>
              <a:rPr lang="zh-CN" altLang="zh-CN" dirty="0"/>
              <a:t>博士生： 王秋里</a:t>
            </a:r>
            <a:r>
              <a:rPr lang="en-US" altLang="zh-CN" dirty="0"/>
              <a:t>  </a:t>
            </a:r>
            <a:r>
              <a:rPr lang="zh-CN" altLang="zh-CN" dirty="0"/>
              <a:t>王炜</a:t>
            </a:r>
            <a:r>
              <a:rPr lang="en-US" altLang="zh-CN" dirty="0"/>
              <a:t> </a:t>
            </a:r>
            <a:r>
              <a:rPr lang="zh-CN" altLang="en-US" dirty="0"/>
              <a:t>张兴鹏</a:t>
            </a:r>
            <a:r>
              <a:rPr lang="en-US" altLang="zh-CN" dirty="0"/>
              <a:t> </a:t>
            </a:r>
            <a:endParaRPr lang="zh-CN" altLang="zh-CN" dirty="0"/>
          </a:p>
          <a:p>
            <a:r>
              <a:rPr lang="zh-CN" altLang="zh-CN" dirty="0"/>
              <a:t>硕士生： 李进进 张佳嘉</a:t>
            </a:r>
            <a:r>
              <a:rPr lang="en-US" altLang="zh-CN" dirty="0"/>
              <a:t>  </a:t>
            </a:r>
            <a:r>
              <a:rPr lang="zh-CN" altLang="zh-CN" dirty="0"/>
              <a:t>陈耀 李知桓</a:t>
            </a:r>
            <a:r>
              <a:rPr lang="en-US" altLang="zh-CN" dirty="0"/>
              <a:t>  </a:t>
            </a:r>
            <a:r>
              <a:rPr lang="zh-CN" altLang="zh-CN" dirty="0"/>
              <a:t>唐潮</a:t>
            </a:r>
          </a:p>
          <a:p>
            <a:r>
              <a:rPr lang="zh-CN" altLang="zh-CN" dirty="0"/>
              <a:t>本科生： 张轩诚</a:t>
            </a:r>
            <a:r>
              <a:rPr lang="en-US" altLang="zh-CN" dirty="0"/>
              <a:t>  </a:t>
            </a:r>
            <a:r>
              <a:rPr lang="zh-CN" altLang="zh-CN" dirty="0"/>
              <a:t>周艺璇</a:t>
            </a:r>
            <a:r>
              <a:rPr lang="en-US" altLang="zh-CN" dirty="0"/>
              <a:t>  </a:t>
            </a:r>
            <a:r>
              <a:rPr lang="zh-CN" altLang="zh-CN" dirty="0"/>
              <a:t>彭启标</a:t>
            </a:r>
            <a:r>
              <a:rPr lang="en-US" altLang="zh-CN" dirty="0"/>
              <a:t>  </a:t>
            </a:r>
            <a:r>
              <a:rPr lang="zh-CN" altLang="zh-CN" dirty="0"/>
              <a:t>杨睿铭</a:t>
            </a:r>
          </a:p>
        </p:txBody>
      </p:sp>
    </p:spTree>
    <p:extLst>
      <p:ext uri="{BB962C8B-B14F-4D97-AF65-F5344CB8AC3E}">
        <p14:creationId xmlns:p14="http://schemas.microsoft.com/office/powerpoint/2010/main" val="295577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7821659" cy="523220"/>
          </a:xfrm>
          <a:prstGeom prst="rect">
            <a:avLst/>
          </a:prstGeom>
          <a:noFill/>
        </p:spPr>
        <p:txBody>
          <a:bodyPr wrap="square" rtlCol="0">
            <a:spAutoFit/>
          </a:bodyPr>
          <a:lstStyle/>
          <a:p>
            <a:r>
              <a:rPr lang="zh-CN" altLang="en-US" sz="2800" b="1" dirty="0">
                <a:latin typeface="微软雅黑" panose="020B0503020204020204" pitchFamily="34" charset="-122"/>
              </a:rPr>
              <a:t>我们的工作</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t>29</a:t>
            </a:fld>
            <a:endParaRPr lang="zh-CN" altLang="en-US" dirty="0"/>
          </a:p>
        </p:txBody>
      </p:sp>
      <p:sp>
        <p:nvSpPr>
          <p:cNvPr id="6" name="矩形 5"/>
          <p:cNvSpPr/>
          <p:nvPr/>
        </p:nvSpPr>
        <p:spPr>
          <a:xfrm>
            <a:off x="695323" y="926774"/>
            <a:ext cx="800219" cy="461665"/>
          </a:xfrm>
          <a:prstGeom prst="rect">
            <a:avLst/>
          </a:prstGeom>
          <a:solidFill>
            <a:schemeClr val="accent1"/>
          </a:solidFill>
        </p:spPr>
        <p:txBody>
          <a:bodyPr wrap="none">
            <a:spAutoFit/>
          </a:bodyPr>
          <a:lstStyle/>
          <a:p>
            <a:r>
              <a:rPr lang="zh-CN" altLang="en-US" sz="2400" b="1" dirty="0">
                <a:solidFill>
                  <a:schemeClr val="bg1"/>
                </a:solidFill>
              </a:rPr>
              <a:t>分工</a:t>
            </a:r>
            <a:endParaRPr lang="en-US" altLang="zh-CN" sz="2400" b="1" dirty="0">
              <a:solidFill>
                <a:schemeClr val="bg1"/>
              </a:solidFill>
            </a:endParaRPr>
          </a:p>
        </p:txBody>
      </p:sp>
      <p:sp>
        <p:nvSpPr>
          <p:cNvPr id="14" name="矩形 13"/>
          <p:cNvSpPr/>
          <p:nvPr/>
        </p:nvSpPr>
        <p:spPr>
          <a:xfrm>
            <a:off x="982930" y="1504328"/>
            <a:ext cx="9411086" cy="2015936"/>
          </a:xfrm>
          <a:prstGeom prst="rect">
            <a:avLst/>
          </a:prstGeom>
        </p:spPr>
        <p:txBody>
          <a:bodyPr wrap="square">
            <a:spAutoFit/>
          </a:bodyPr>
          <a:lstStyle/>
          <a:p>
            <a:pPr>
              <a:lnSpc>
                <a:spcPct val="125000"/>
              </a:lnSpc>
            </a:pPr>
            <a:endParaRPr lang="en-US" altLang="zh-CN" sz="2000" dirty="0"/>
          </a:p>
          <a:p>
            <a:pPr>
              <a:lnSpc>
                <a:spcPct val="125000"/>
              </a:lnSpc>
            </a:pPr>
            <a:endParaRPr lang="zh-CN" altLang="zh-CN" sz="2000" dirty="0"/>
          </a:p>
          <a:p>
            <a:pPr>
              <a:lnSpc>
                <a:spcPct val="125000"/>
              </a:lnSpc>
            </a:pPr>
            <a:endParaRPr lang="zh-CN" altLang="en-US" sz="2000" dirty="0"/>
          </a:p>
          <a:p>
            <a:pPr>
              <a:lnSpc>
                <a:spcPct val="125000"/>
              </a:lnSpc>
            </a:pPr>
            <a:endParaRPr lang="zh-CN" altLang="en-US" sz="2000" dirty="0"/>
          </a:p>
          <a:p>
            <a:pPr>
              <a:lnSpc>
                <a:spcPct val="125000"/>
              </a:lnSpc>
            </a:pPr>
            <a:endParaRPr lang="zh-CN" altLang="en-US" sz="2000" dirty="0"/>
          </a:p>
        </p:txBody>
      </p:sp>
      <p:sp>
        <p:nvSpPr>
          <p:cNvPr id="9" name="矩形 8"/>
          <p:cNvSpPr/>
          <p:nvPr/>
        </p:nvSpPr>
        <p:spPr>
          <a:xfrm>
            <a:off x="1135330" y="1656728"/>
            <a:ext cx="9411086" cy="2015936"/>
          </a:xfrm>
          <a:prstGeom prst="rect">
            <a:avLst/>
          </a:prstGeom>
        </p:spPr>
        <p:txBody>
          <a:bodyPr wrap="square">
            <a:spAutoFit/>
          </a:bodyPr>
          <a:lstStyle/>
          <a:p>
            <a:pPr>
              <a:lnSpc>
                <a:spcPct val="125000"/>
              </a:lnSpc>
            </a:pPr>
            <a:endParaRPr lang="en-US" altLang="zh-CN" sz="2000" dirty="0"/>
          </a:p>
          <a:p>
            <a:pPr>
              <a:lnSpc>
                <a:spcPct val="125000"/>
              </a:lnSpc>
            </a:pPr>
            <a:endParaRPr lang="zh-CN" altLang="zh-CN" sz="2000" dirty="0"/>
          </a:p>
          <a:p>
            <a:pPr>
              <a:lnSpc>
                <a:spcPct val="125000"/>
              </a:lnSpc>
            </a:pPr>
            <a:endParaRPr lang="zh-CN" altLang="en-US" sz="2000" dirty="0"/>
          </a:p>
          <a:p>
            <a:pPr>
              <a:lnSpc>
                <a:spcPct val="125000"/>
              </a:lnSpc>
            </a:pPr>
            <a:endParaRPr lang="zh-CN" altLang="en-US" sz="2000" dirty="0"/>
          </a:p>
          <a:p>
            <a:pPr>
              <a:lnSpc>
                <a:spcPct val="125000"/>
              </a:lnSpc>
            </a:pPr>
            <a:endParaRPr lang="zh-CN" altLang="en-US" sz="2000" dirty="0"/>
          </a:p>
        </p:txBody>
      </p:sp>
      <p:sp>
        <p:nvSpPr>
          <p:cNvPr id="13" name="矩形 12"/>
          <p:cNvSpPr/>
          <p:nvPr/>
        </p:nvSpPr>
        <p:spPr>
          <a:xfrm>
            <a:off x="1135330" y="1656728"/>
            <a:ext cx="9411086" cy="1477328"/>
          </a:xfrm>
          <a:prstGeom prst="rect">
            <a:avLst/>
          </a:prstGeom>
        </p:spPr>
        <p:txBody>
          <a:bodyPr wrap="square">
            <a:spAutoFit/>
          </a:bodyPr>
          <a:lstStyle/>
          <a:p>
            <a:r>
              <a:rPr lang="zh-CN" altLang="zh-CN" dirty="0"/>
              <a:t>深度分割模块： 陈飞宇 王炜 陈耀 张轩诚 彭启标 </a:t>
            </a:r>
          </a:p>
          <a:p>
            <a:r>
              <a:rPr lang="en-US" altLang="zh-CN" dirty="0"/>
              <a:t>  </a:t>
            </a:r>
            <a:endParaRPr lang="zh-CN" altLang="zh-CN" dirty="0"/>
          </a:p>
          <a:p>
            <a:r>
              <a:rPr lang="zh-CN" altLang="zh-CN" dirty="0"/>
              <a:t>深度分类模块： 黄晟</a:t>
            </a:r>
            <a:r>
              <a:rPr lang="en-US" altLang="zh-CN" dirty="0"/>
              <a:t>  </a:t>
            </a:r>
            <a:r>
              <a:rPr lang="zh-CN" altLang="zh-CN" dirty="0"/>
              <a:t>王秋里 李进进 张佳嘉 周艺璇</a:t>
            </a:r>
          </a:p>
          <a:p>
            <a:r>
              <a:rPr lang="en-US" altLang="zh-CN" dirty="0"/>
              <a:t>  </a:t>
            </a:r>
            <a:endParaRPr lang="zh-CN" altLang="zh-CN" dirty="0"/>
          </a:p>
          <a:p>
            <a:r>
              <a:rPr lang="zh-CN" altLang="zh-CN" dirty="0"/>
              <a:t>智能</a:t>
            </a:r>
            <a:r>
              <a:rPr lang="zh-CN" altLang="en-US" dirty="0"/>
              <a:t>检索</a:t>
            </a:r>
            <a:r>
              <a:rPr lang="zh-CN" altLang="zh-CN" dirty="0"/>
              <a:t>模块： 王洪星</a:t>
            </a:r>
            <a:r>
              <a:rPr lang="en-US" altLang="zh-CN" dirty="0"/>
              <a:t> </a:t>
            </a:r>
            <a:r>
              <a:rPr lang="zh-CN" altLang="en-US" dirty="0"/>
              <a:t>张兴鹏</a:t>
            </a:r>
            <a:r>
              <a:rPr lang="en-US" altLang="zh-CN" dirty="0"/>
              <a:t>  </a:t>
            </a:r>
            <a:r>
              <a:rPr lang="zh-CN" altLang="zh-CN" dirty="0"/>
              <a:t>李知桓</a:t>
            </a:r>
            <a:r>
              <a:rPr lang="en-US" altLang="zh-CN" dirty="0"/>
              <a:t>  </a:t>
            </a:r>
            <a:r>
              <a:rPr lang="zh-CN" altLang="zh-CN" dirty="0"/>
              <a:t>唐潮</a:t>
            </a:r>
            <a:r>
              <a:rPr lang="en-US" altLang="zh-CN" dirty="0"/>
              <a:t>  </a:t>
            </a:r>
            <a:r>
              <a:rPr lang="zh-CN" altLang="zh-CN" dirty="0"/>
              <a:t>杨睿铭</a:t>
            </a:r>
          </a:p>
        </p:txBody>
      </p:sp>
      <p:sp>
        <p:nvSpPr>
          <p:cNvPr id="12" name="矩形 11"/>
          <p:cNvSpPr/>
          <p:nvPr/>
        </p:nvSpPr>
        <p:spPr>
          <a:xfrm>
            <a:off x="1135330" y="4264061"/>
            <a:ext cx="9411086" cy="1200329"/>
          </a:xfrm>
          <a:prstGeom prst="rect">
            <a:avLst/>
          </a:prstGeom>
        </p:spPr>
        <p:txBody>
          <a:bodyPr wrap="square">
            <a:spAutoFit/>
          </a:bodyPr>
          <a:lstStyle/>
          <a:p>
            <a:r>
              <a:rPr lang="zh-CN" altLang="en-US" dirty="0"/>
              <a:t>阶段零： 完成数据处理、收集等前期准备工作。（</a:t>
            </a:r>
            <a:r>
              <a:rPr lang="en-US" altLang="zh-CN" dirty="0"/>
              <a:t>4</a:t>
            </a:r>
            <a:r>
              <a:rPr lang="zh-CN" altLang="en-US" dirty="0"/>
              <a:t>月</a:t>
            </a:r>
            <a:r>
              <a:rPr lang="en-US" altLang="zh-CN" dirty="0"/>
              <a:t>-5</a:t>
            </a:r>
            <a:r>
              <a:rPr lang="zh-CN" altLang="en-US" dirty="0"/>
              <a:t>月）</a:t>
            </a:r>
          </a:p>
          <a:p>
            <a:r>
              <a:rPr lang="zh-CN" altLang="en-US" dirty="0"/>
              <a:t>阶段一： 初步跑通各个模块的代码。（</a:t>
            </a:r>
            <a:r>
              <a:rPr lang="en-US" altLang="zh-CN" dirty="0"/>
              <a:t>5</a:t>
            </a:r>
            <a:r>
              <a:rPr lang="zh-CN" altLang="en-US" dirty="0"/>
              <a:t>月）</a:t>
            </a:r>
          </a:p>
          <a:p>
            <a:r>
              <a:rPr lang="zh-CN" altLang="en-US" dirty="0"/>
              <a:t>阶段二： </a:t>
            </a:r>
            <a:r>
              <a:rPr lang="en-US" altLang="zh-CN" dirty="0"/>
              <a:t>1. </a:t>
            </a:r>
            <a:r>
              <a:rPr lang="zh-CN" altLang="en-US" dirty="0"/>
              <a:t>提升调整各模块算法的性能。（</a:t>
            </a:r>
            <a:r>
              <a:rPr lang="en-US" altLang="zh-CN" dirty="0"/>
              <a:t>7</a:t>
            </a:r>
            <a:r>
              <a:rPr lang="zh-CN" altLang="en-US" dirty="0"/>
              <a:t>月</a:t>
            </a:r>
            <a:r>
              <a:rPr lang="en-US" altLang="zh-CN" dirty="0"/>
              <a:t>-8</a:t>
            </a:r>
            <a:r>
              <a:rPr lang="zh-CN" altLang="en-US" dirty="0"/>
              <a:t>月）</a:t>
            </a:r>
          </a:p>
          <a:p>
            <a:r>
              <a:rPr lang="en-US" altLang="zh-CN" dirty="0"/>
              <a:t>            2. </a:t>
            </a:r>
            <a:r>
              <a:rPr lang="zh-CN" altLang="en-US" dirty="0"/>
              <a:t>整合各个模块，逐步移植到一个平台。</a:t>
            </a:r>
          </a:p>
        </p:txBody>
      </p:sp>
      <p:sp>
        <p:nvSpPr>
          <p:cNvPr id="15" name="矩形 14"/>
          <p:cNvSpPr/>
          <p:nvPr/>
        </p:nvSpPr>
        <p:spPr>
          <a:xfrm>
            <a:off x="695323" y="3594231"/>
            <a:ext cx="1415772" cy="461665"/>
          </a:xfrm>
          <a:prstGeom prst="rect">
            <a:avLst/>
          </a:prstGeom>
          <a:solidFill>
            <a:schemeClr val="accent1"/>
          </a:solidFill>
        </p:spPr>
        <p:txBody>
          <a:bodyPr wrap="none">
            <a:spAutoFit/>
          </a:bodyPr>
          <a:lstStyle/>
          <a:p>
            <a:r>
              <a:rPr lang="zh-CN" altLang="en-US" sz="2400" b="1" dirty="0">
                <a:solidFill>
                  <a:schemeClr val="bg1"/>
                </a:solidFill>
              </a:rPr>
              <a:t>研究计划</a:t>
            </a:r>
            <a:endParaRPr lang="en-US" altLang="zh-CN" sz="2400" b="1" dirty="0">
              <a:solidFill>
                <a:schemeClr val="bg1"/>
              </a:solidFill>
            </a:endParaRPr>
          </a:p>
        </p:txBody>
      </p:sp>
    </p:spTree>
    <p:extLst>
      <p:ext uri="{BB962C8B-B14F-4D97-AF65-F5344CB8AC3E}">
        <p14:creationId xmlns:p14="http://schemas.microsoft.com/office/powerpoint/2010/main" val="220588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1"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8975725"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3539777" y="2409308"/>
            <a:ext cx="5112445" cy="1200329"/>
          </a:xfrm>
          <a:prstGeom prst="rect">
            <a:avLst/>
          </a:prstGeom>
          <a:noFill/>
          <a:ln>
            <a:noFill/>
          </a:ln>
        </p:spPr>
        <p:txBody>
          <a:bodyPr wrap="square" rtlCol="0">
            <a:spAutoFit/>
          </a:bodyPr>
          <a:lstStyle/>
          <a:p>
            <a:pPr algn="ctr"/>
            <a:r>
              <a:rPr lang="zh-CN" altLang="en-US" sz="3600" b="1" dirty="0">
                <a:solidFill>
                  <a:schemeClr val="accent1"/>
                </a:solidFill>
                <a:latin typeface="微软雅黑" panose="020B0503020204020204" pitchFamily="34" charset="-122"/>
                <a:ea typeface="微软雅黑" panose="020B0503020204020204" pitchFamily="34" charset="-122"/>
              </a:rPr>
              <a:t>深度学习</a:t>
            </a:r>
            <a:endParaRPr lang="en-US" altLang="zh-CN" sz="3600" b="1" dirty="0">
              <a:solidFill>
                <a:schemeClr val="accent1"/>
              </a:solidFill>
              <a:latin typeface="微软雅黑" panose="020B0503020204020204" pitchFamily="34" charset="-122"/>
              <a:ea typeface="微软雅黑" panose="020B0503020204020204" pitchFamily="34" charset="-122"/>
            </a:endParaRPr>
          </a:p>
          <a:p>
            <a:pPr algn="ctr"/>
            <a:r>
              <a:rPr lang="zh-CN" altLang="en-US" sz="3600" b="1" dirty="0">
                <a:solidFill>
                  <a:schemeClr val="accent1"/>
                </a:solidFill>
                <a:latin typeface="微软雅黑" panose="020B0503020204020204" pitchFamily="34" charset="-122"/>
                <a:ea typeface="微软雅黑" panose="020B0503020204020204" pitchFamily="34" charset="-122"/>
              </a:rPr>
              <a:t>在医疗图像领域的应用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right)">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500" fill="hold"/>
                                        <p:tgtEl>
                                          <p:spTgt spid="47"/>
                                        </p:tgtEl>
                                        <p:attrNameLst>
                                          <p:attrName>ppt_x</p:attrName>
                                        </p:attrNameLst>
                                      </p:cBhvr>
                                      <p:tavLst>
                                        <p:tav tm="0">
                                          <p:val>
                                            <p:strVal val="#ppt_x"/>
                                          </p:val>
                                        </p:tav>
                                        <p:tav tm="100000">
                                          <p:val>
                                            <p:strVal val="#ppt_x"/>
                                          </p:val>
                                        </p:tav>
                                      </p:tavLst>
                                    </p:anim>
                                    <p:anim calcmode="lin" valueType="num">
                                      <p:cBhvr additive="base">
                                        <p:cTn id="1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4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95325" y="549275"/>
            <a:ext cx="10801350" cy="5759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95326" y="2705725"/>
            <a:ext cx="10801350" cy="1446550"/>
          </a:xfrm>
          <a:prstGeom prst="rect">
            <a:avLst/>
          </a:prstGeom>
          <a:noFill/>
        </p:spPr>
        <p:txBody>
          <a:bodyPr wrap="square" rtlCol="0">
            <a:spAutoFit/>
          </a:bodyPr>
          <a:lstStyle/>
          <a:p>
            <a:pPr algn="ctr"/>
            <a:r>
              <a:rPr lang="en-US" altLang="zh-CN" sz="8800" b="1" dirty="0">
                <a:solidFill>
                  <a:schemeClr val="bg1"/>
                </a:solidFill>
              </a:rPr>
              <a:t>THANKS</a:t>
            </a:r>
            <a:endParaRPr lang="zh-CN" altLang="en-US" sz="88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750" fill="hold"/>
                                        <p:tgtEl>
                                          <p:spTgt spid="8"/>
                                        </p:tgtEl>
                                        <p:attrNameLst>
                                          <p:attrName>ppt_w</p:attrName>
                                        </p:attrNameLst>
                                      </p:cBhvr>
                                      <p:tavLst>
                                        <p:tav tm="0">
                                          <p:val>
                                            <p:strVal val="#ppt_w+.3"/>
                                          </p:val>
                                        </p:tav>
                                        <p:tav tm="100000">
                                          <p:val>
                                            <p:strVal val="#ppt_w"/>
                                          </p:val>
                                        </p:tav>
                                      </p:tavLst>
                                    </p:anim>
                                    <p:anim calcmode="lin" valueType="num">
                                      <p:cBhvr>
                                        <p:cTn id="8" dur="750" fill="hold"/>
                                        <p:tgtEl>
                                          <p:spTgt spid="8"/>
                                        </p:tgtEl>
                                        <p:attrNameLst>
                                          <p:attrName>ppt_h</p:attrName>
                                        </p:attrNameLst>
                                      </p:cBhvr>
                                      <p:tavLst>
                                        <p:tav tm="0">
                                          <p:val>
                                            <p:strVal val="#ppt_h"/>
                                          </p:val>
                                        </p:tav>
                                        <p:tav tm="100000">
                                          <p:val>
                                            <p:strVal val="#ppt_h"/>
                                          </p:val>
                                        </p:tav>
                                      </p:tavLst>
                                    </p:anim>
                                    <p:animEffect transition="in" filter="fade">
                                      <p:cBhvr>
                                        <p:cTn id="9" dur="750"/>
                                        <p:tgtEl>
                                          <p:spTgt spid="8"/>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6" presetClass="emph" presetSubtype="0" autoRev="1" fill="hold" grpId="1" nodeType="withEffect">
                                  <p:stCondLst>
                                    <p:cond delay="800"/>
                                  </p:stCondLst>
                                  <p:childTnLst>
                                    <p:animScale>
                                      <p:cBhvr>
                                        <p:cTn id="16" dur="250" fill="hold"/>
                                        <p:tgtEl>
                                          <p:spTgt spid="10"/>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0"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7821659" cy="523220"/>
          </a:xfrm>
          <a:prstGeom prst="rect">
            <a:avLst/>
          </a:prstGeom>
          <a:noFill/>
        </p:spPr>
        <p:txBody>
          <a:bodyPr wrap="square" rtlCol="0">
            <a:spAutoFit/>
          </a:bodyPr>
          <a:lstStyle/>
          <a:p>
            <a:r>
              <a:rPr lang="zh-CN" altLang="en-US" sz="2800" b="1" dirty="0">
                <a:latin typeface="微软雅黑" panose="020B0503020204020204" pitchFamily="34" charset="-122"/>
              </a:rPr>
              <a:t>深度学习在医疗图像领域的应用</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t>4</a:t>
            </a:fld>
            <a:endParaRPr lang="zh-CN" altLang="en-US" dirty="0"/>
          </a:p>
        </p:txBody>
      </p:sp>
      <p:sp>
        <p:nvSpPr>
          <p:cNvPr id="6" name="矩形 5"/>
          <p:cNvSpPr/>
          <p:nvPr/>
        </p:nvSpPr>
        <p:spPr>
          <a:xfrm>
            <a:off x="695323" y="926774"/>
            <a:ext cx="2308645" cy="461665"/>
          </a:xfrm>
          <a:prstGeom prst="rect">
            <a:avLst/>
          </a:prstGeom>
          <a:solidFill>
            <a:schemeClr val="accent1"/>
          </a:solidFill>
        </p:spPr>
        <p:txBody>
          <a:bodyPr wrap="none">
            <a:spAutoFit/>
          </a:bodyPr>
          <a:lstStyle/>
          <a:p>
            <a:r>
              <a:rPr lang="zh-CN" altLang="en-US" sz="2400" b="1" dirty="0">
                <a:solidFill>
                  <a:schemeClr val="bg1"/>
                </a:solidFill>
              </a:rPr>
              <a:t>深度学习</a:t>
            </a:r>
            <a:r>
              <a:rPr lang="en-US" altLang="zh-CN" sz="2400" b="1" dirty="0">
                <a:solidFill>
                  <a:schemeClr val="bg1"/>
                </a:solidFill>
              </a:rPr>
              <a:t>-CNN</a:t>
            </a:r>
          </a:p>
        </p:txBody>
      </p:sp>
      <p:sp>
        <p:nvSpPr>
          <p:cNvPr id="14" name="矩形 13"/>
          <p:cNvSpPr/>
          <p:nvPr/>
        </p:nvSpPr>
        <p:spPr>
          <a:xfrm>
            <a:off x="982930" y="1504328"/>
            <a:ext cx="9411086" cy="2015936"/>
          </a:xfrm>
          <a:prstGeom prst="rect">
            <a:avLst/>
          </a:prstGeom>
        </p:spPr>
        <p:txBody>
          <a:bodyPr wrap="square">
            <a:spAutoFit/>
          </a:bodyPr>
          <a:lstStyle/>
          <a:p>
            <a:pPr>
              <a:lnSpc>
                <a:spcPct val="125000"/>
              </a:lnSpc>
            </a:pPr>
            <a:endParaRPr lang="en-US" altLang="zh-CN" sz="2000" dirty="0"/>
          </a:p>
          <a:p>
            <a:pPr>
              <a:lnSpc>
                <a:spcPct val="125000"/>
              </a:lnSpc>
            </a:pPr>
            <a:endParaRPr lang="zh-CN" altLang="zh-CN" sz="2000" dirty="0"/>
          </a:p>
          <a:p>
            <a:pPr>
              <a:lnSpc>
                <a:spcPct val="125000"/>
              </a:lnSpc>
            </a:pPr>
            <a:endParaRPr lang="zh-CN" altLang="en-US" sz="2000" dirty="0"/>
          </a:p>
          <a:p>
            <a:pPr>
              <a:lnSpc>
                <a:spcPct val="125000"/>
              </a:lnSpc>
            </a:pPr>
            <a:endParaRPr lang="zh-CN" altLang="en-US" sz="2000" dirty="0"/>
          </a:p>
          <a:p>
            <a:pPr>
              <a:lnSpc>
                <a:spcPct val="125000"/>
              </a:lnSpc>
            </a:pPr>
            <a:endParaRPr lang="zh-CN" altLang="en-US" sz="2000" dirty="0"/>
          </a:p>
        </p:txBody>
      </p:sp>
      <p:cxnSp>
        <p:nvCxnSpPr>
          <p:cNvPr id="3" name="直接连接符 2"/>
          <p:cNvCxnSpPr/>
          <p:nvPr/>
        </p:nvCxnSpPr>
        <p:spPr>
          <a:xfrm>
            <a:off x="1653138" y="4145197"/>
            <a:ext cx="8740878"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784000" y="4370987"/>
            <a:ext cx="1366684" cy="1200329"/>
          </a:xfrm>
          <a:prstGeom prst="rect">
            <a:avLst/>
          </a:prstGeom>
          <a:noFill/>
        </p:spPr>
        <p:txBody>
          <a:bodyPr wrap="square" rtlCol="0">
            <a:spAutoFit/>
          </a:bodyPr>
          <a:lstStyle/>
          <a:p>
            <a:r>
              <a:rPr lang="en-US" altLang="zh-CN" dirty="0"/>
              <a:t>2006</a:t>
            </a:r>
            <a:r>
              <a:rPr lang="zh-CN" altLang="en-US" dirty="0"/>
              <a:t>年，</a:t>
            </a:r>
            <a:r>
              <a:rPr lang="en-US" altLang="zh-CN" dirty="0"/>
              <a:t>Hinton</a:t>
            </a:r>
            <a:r>
              <a:rPr lang="zh-CN" altLang="en-US" dirty="0"/>
              <a:t>等人提出深度学习的概念</a:t>
            </a:r>
          </a:p>
        </p:txBody>
      </p:sp>
      <p:sp>
        <p:nvSpPr>
          <p:cNvPr id="16" name="文本框 15"/>
          <p:cNvSpPr txBox="1"/>
          <p:nvPr/>
        </p:nvSpPr>
        <p:spPr>
          <a:xfrm>
            <a:off x="1848465" y="4370987"/>
            <a:ext cx="1366684" cy="1200329"/>
          </a:xfrm>
          <a:prstGeom prst="rect">
            <a:avLst/>
          </a:prstGeom>
          <a:noFill/>
        </p:spPr>
        <p:txBody>
          <a:bodyPr wrap="square" rtlCol="0">
            <a:spAutoFit/>
          </a:bodyPr>
          <a:lstStyle/>
          <a:p>
            <a:r>
              <a:rPr lang="en-US" altLang="zh-CN" dirty="0"/>
              <a:t>1960s</a:t>
            </a:r>
            <a:r>
              <a:rPr lang="zh-CN" altLang="en-US" dirty="0"/>
              <a:t>，</a:t>
            </a:r>
            <a:r>
              <a:rPr lang="en-US" altLang="zh-CN" dirty="0"/>
              <a:t>Hubel</a:t>
            </a:r>
            <a:r>
              <a:rPr lang="zh-CN" altLang="en-US" dirty="0"/>
              <a:t>等人提出了卷积神经网络</a:t>
            </a:r>
          </a:p>
        </p:txBody>
      </p:sp>
      <p:sp>
        <p:nvSpPr>
          <p:cNvPr id="18" name="文本框 17"/>
          <p:cNvSpPr txBox="1"/>
          <p:nvPr/>
        </p:nvSpPr>
        <p:spPr>
          <a:xfrm>
            <a:off x="4106287" y="4370987"/>
            <a:ext cx="1366684" cy="2031325"/>
          </a:xfrm>
          <a:prstGeom prst="rect">
            <a:avLst/>
          </a:prstGeom>
          <a:noFill/>
        </p:spPr>
        <p:txBody>
          <a:bodyPr wrap="square" rtlCol="0">
            <a:spAutoFit/>
          </a:bodyPr>
          <a:lstStyle/>
          <a:p>
            <a:r>
              <a:rPr lang="en-US" altLang="zh-CN" dirty="0"/>
              <a:t>K.Fukushima</a:t>
            </a:r>
            <a:r>
              <a:rPr lang="zh-CN" altLang="en-US" dirty="0"/>
              <a:t>在</a:t>
            </a:r>
            <a:r>
              <a:rPr lang="en-US" altLang="zh-CN" dirty="0"/>
              <a:t>1980</a:t>
            </a:r>
            <a:r>
              <a:rPr lang="zh-CN" altLang="en-US" dirty="0"/>
              <a:t>年提出的新识别机是卷积神经网络的第一个实现网络。</a:t>
            </a:r>
          </a:p>
        </p:txBody>
      </p:sp>
      <p:sp>
        <p:nvSpPr>
          <p:cNvPr id="21" name="文本框 20"/>
          <p:cNvSpPr txBox="1"/>
          <p:nvPr/>
        </p:nvSpPr>
        <p:spPr>
          <a:xfrm>
            <a:off x="5203251" y="3312987"/>
            <a:ext cx="1111764" cy="646331"/>
          </a:xfrm>
          <a:prstGeom prst="rect">
            <a:avLst/>
          </a:prstGeom>
          <a:noFill/>
        </p:spPr>
        <p:txBody>
          <a:bodyPr wrap="square" rtlCol="0">
            <a:spAutoFit/>
          </a:bodyPr>
          <a:lstStyle/>
          <a:p>
            <a:r>
              <a:rPr lang="en-US" altLang="zh-CN" dirty="0"/>
              <a:t>1998</a:t>
            </a:r>
            <a:r>
              <a:rPr lang="zh-CN" altLang="en-US" dirty="0"/>
              <a:t>年</a:t>
            </a:r>
            <a:br>
              <a:rPr lang="en-US" altLang="zh-CN" dirty="0"/>
            </a:br>
            <a:r>
              <a:rPr lang="en-US" altLang="zh-CN" dirty="0"/>
              <a:t>LeNet</a:t>
            </a:r>
            <a:endParaRPr lang="zh-CN" altLang="en-US" dirty="0"/>
          </a:p>
        </p:txBody>
      </p:sp>
      <p:cxnSp>
        <p:nvCxnSpPr>
          <p:cNvPr id="23" name="直接箭头连接符 22"/>
          <p:cNvCxnSpPr/>
          <p:nvPr/>
        </p:nvCxnSpPr>
        <p:spPr>
          <a:xfrm>
            <a:off x="2497395" y="4145197"/>
            <a:ext cx="0" cy="225065"/>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4789629" y="4145197"/>
            <a:ext cx="0" cy="225065"/>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6333199" y="4145197"/>
            <a:ext cx="0" cy="225065"/>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5686508" y="3924300"/>
            <a:ext cx="0" cy="22089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6386070" y="3317252"/>
            <a:ext cx="1111764" cy="646331"/>
          </a:xfrm>
          <a:prstGeom prst="rect">
            <a:avLst/>
          </a:prstGeom>
          <a:noFill/>
        </p:spPr>
        <p:txBody>
          <a:bodyPr wrap="square" rtlCol="0">
            <a:spAutoFit/>
          </a:bodyPr>
          <a:lstStyle/>
          <a:p>
            <a:r>
              <a:rPr lang="en-US" altLang="zh-CN" dirty="0"/>
              <a:t>2012</a:t>
            </a:r>
            <a:r>
              <a:rPr lang="zh-CN" altLang="en-US" dirty="0"/>
              <a:t>年</a:t>
            </a:r>
            <a:br>
              <a:rPr lang="en-US" altLang="zh-CN" dirty="0"/>
            </a:br>
            <a:r>
              <a:rPr lang="en-US" altLang="zh-CN" dirty="0"/>
              <a:t>AlexNet</a:t>
            </a:r>
            <a:endParaRPr lang="zh-CN" altLang="en-US" dirty="0"/>
          </a:p>
        </p:txBody>
      </p:sp>
      <p:cxnSp>
        <p:nvCxnSpPr>
          <p:cNvPr id="32" name="直接箭头连接符 31"/>
          <p:cNvCxnSpPr/>
          <p:nvPr/>
        </p:nvCxnSpPr>
        <p:spPr>
          <a:xfrm flipV="1">
            <a:off x="6869327" y="3928565"/>
            <a:ext cx="0" cy="22089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7405219" y="3317252"/>
            <a:ext cx="2098908" cy="646331"/>
          </a:xfrm>
          <a:prstGeom prst="rect">
            <a:avLst/>
          </a:prstGeom>
          <a:noFill/>
        </p:spPr>
        <p:txBody>
          <a:bodyPr wrap="square" rtlCol="0">
            <a:spAutoFit/>
          </a:bodyPr>
          <a:lstStyle/>
          <a:p>
            <a:r>
              <a:rPr lang="en-US" altLang="zh-CN" dirty="0"/>
              <a:t>2014</a:t>
            </a:r>
            <a:r>
              <a:rPr lang="zh-CN" altLang="en-US" dirty="0"/>
              <a:t>年</a:t>
            </a:r>
            <a:br>
              <a:rPr lang="en-US" altLang="zh-CN" dirty="0"/>
            </a:br>
            <a:r>
              <a:rPr lang="en-US" altLang="zh-CN" dirty="0"/>
              <a:t>GoogLenet,VGG</a:t>
            </a:r>
            <a:endParaRPr lang="zh-CN" altLang="en-US" dirty="0"/>
          </a:p>
        </p:txBody>
      </p:sp>
      <p:cxnSp>
        <p:nvCxnSpPr>
          <p:cNvPr id="34" name="直接箭头连接符 33"/>
          <p:cNvCxnSpPr/>
          <p:nvPr/>
        </p:nvCxnSpPr>
        <p:spPr>
          <a:xfrm flipV="1">
            <a:off x="8252270" y="3924300"/>
            <a:ext cx="0" cy="22089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8252270" y="4370987"/>
            <a:ext cx="1366684" cy="646331"/>
          </a:xfrm>
          <a:prstGeom prst="rect">
            <a:avLst/>
          </a:prstGeom>
          <a:noFill/>
        </p:spPr>
        <p:txBody>
          <a:bodyPr wrap="square" rtlCol="0">
            <a:spAutoFit/>
          </a:bodyPr>
          <a:lstStyle/>
          <a:p>
            <a:r>
              <a:rPr lang="en-US" altLang="zh-CN" dirty="0"/>
              <a:t>2015</a:t>
            </a:r>
            <a:r>
              <a:rPr lang="zh-CN" altLang="en-US" dirty="0"/>
              <a:t>年，</a:t>
            </a:r>
            <a:r>
              <a:rPr lang="en-US" altLang="zh-CN" dirty="0"/>
              <a:t>ResNet</a:t>
            </a:r>
            <a:endParaRPr lang="zh-CN" altLang="en-US" dirty="0"/>
          </a:p>
        </p:txBody>
      </p:sp>
      <p:cxnSp>
        <p:nvCxnSpPr>
          <p:cNvPr id="36" name="直接箭头连接符 35"/>
          <p:cNvCxnSpPr/>
          <p:nvPr/>
        </p:nvCxnSpPr>
        <p:spPr>
          <a:xfrm>
            <a:off x="8801469" y="4145197"/>
            <a:ext cx="0" cy="225065"/>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9392" y="1514060"/>
            <a:ext cx="6399481" cy="18759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7821659" cy="523220"/>
          </a:xfrm>
          <a:prstGeom prst="rect">
            <a:avLst/>
          </a:prstGeom>
          <a:noFill/>
        </p:spPr>
        <p:txBody>
          <a:bodyPr wrap="square" rtlCol="0">
            <a:spAutoFit/>
          </a:bodyPr>
          <a:lstStyle/>
          <a:p>
            <a:r>
              <a:rPr lang="zh-CN" altLang="en-US" sz="2800" b="1" dirty="0">
                <a:latin typeface="微软雅黑" panose="020B0503020204020204" pitchFamily="34" charset="-122"/>
              </a:rPr>
              <a:t>深度学习在医疗图像领域的应用</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t>5</a:t>
            </a:fld>
            <a:endParaRPr lang="zh-CN" altLang="en-US" dirty="0"/>
          </a:p>
        </p:txBody>
      </p:sp>
      <p:sp>
        <p:nvSpPr>
          <p:cNvPr id="24" name="矩形 23"/>
          <p:cNvSpPr/>
          <p:nvPr/>
        </p:nvSpPr>
        <p:spPr>
          <a:xfrm>
            <a:off x="695323" y="926774"/>
            <a:ext cx="2308645" cy="461665"/>
          </a:xfrm>
          <a:prstGeom prst="rect">
            <a:avLst/>
          </a:prstGeom>
          <a:solidFill>
            <a:schemeClr val="accent1"/>
          </a:solidFill>
        </p:spPr>
        <p:txBody>
          <a:bodyPr wrap="none">
            <a:spAutoFit/>
          </a:bodyPr>
          <a:lstStyle/>
          <a:p>
            <a:r>
              <a:rPr lang="zh-CN" altLang="en-US" sz="2400" b="1" dirty="0">
                <a:solidFill>
                  <a:schemeClr val="bg1"/>
                </a:solidFill>
              </a:rPr>
              <a:t>深度学习</a:t>
            </a:r>
            <a:r>
              <a:rPr lang="en-US" altLang="zh-CN" sz="2400" b="1" dirty="0">
                <a:solidFill>
                  <a:schemeClr val="bg1"/>
                </a:solidFill>
              </a:rPr>
              <a:t>-CNN</a:t>
            </a:r>
          </a:p>
        </p:txBody>
      </p:sp>
      <p:graphicFrame>
        <p:nvGraphicFramePr>
          <p:cNvPr id="2" name="图示 1"/>
          <p:cNvGraphicFramePr/>
          <p:nvPr>
            <p:extLst>
              <p:ext uri="{D42A27DB-BD31-4B8C-83A1-F6EECF244321}">
                <p14:modId xmlns:p14="http://schemas.microsoft.com/office/powerpoint/2010/main" val="4107843720"/>
              </p:ext>
            </p:extLst>
          </p:nvPr>
        </p:nvGraphicFramePr>
        <p:xfrm>
          <a:off x="1403245" y="1101213"/>
          <a:ext cx="10385631" cy="53782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642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7821659" cy="523220"/>
          </a:xfrm>
          <a:prstGeom prst="rect">
            <a:avLst/>
          </a:prstGeom>
          <a:noFill/>
        </p:spPr>
        <p:txBody>
          <a:bodyPr wrap="square" rtlCol="0">
            <a:spAutoFit/>
          </a:bodyPr>
          <a:lstStyle/>
          <a:p>
            <a:r>
              <a:rPr lang="zh-CN" altLang="en-US" sz="2800" b="1" dirty="0">
                <a:latin typeface="微软雅黑" panose="020B0503020204020204" pitchFamily="34" charset="-122"/>
              </a:rPr>
              <a:t>深度学习在医疗图像领域的应用</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t>6</a:t>
            </a:fld>
            <a:endParaRPr lang="zh-CN" altLang="en-US" dirty="0"/>
          </a:p>
        </p:txBody>
      </p:sp>
      <p:sp>
        <p:nvSpPr>
          <p:cNvPr id="24" name="矩形 23"/>
          <p:cNvSpPr/>
          <p:nvPr/>
        </p:nvSpPr>
        <p:spPr>
          <a:xfrm>
            <a:off x="695323" y="926774"/>
            <a:ext cx="2339102" cy="461665"/>
          </a:xfrm>
          <a:prstGeom prst="rect">
            <a:avLst/>
          </a:prstGeom>
          <a:solidFill>
            <a:schemeClr val="accent1"/>
          </a:solidFill>
        </p:spPr>
        <p:txBody>
          <a:bodyPr wrap="none">
            <a:spAutoFit/>
          </a:bodyPr>
          <a:lstStyle/>
          <a:p>
            <a:r>
              <a:rPr lang="zh-CN" altLang="en-US" sz="2400" b="1" dirty="0">
                <a:solidFill>
                  <a:schemeClr val="bg1"/>
                </a:solidFill>
              </a:rPr>
              <a:t>深度学习与医疗</a:t>
            </a:r>
            <a:endParaRPr lang="en-US" altLang="zh-CN" sz="2400" b="1" dirty="0">
              <a:solidFill>
                <a:schemeClr val="bg1"/>
              </a:solidFill>
            </a:endParaRPr>
          </a:p>
        </p:txBody>
      </p:sp>
      <p:sp>
        <p:nvSpPr>
          <p:cNvPr id="6" name="矩形 5"/>
          <p:cNvSpPr/>
          <p:nvPr/>
        </p:nvSpPr>
        <p:spPr>
          <a:xfrm>
            <a:off x="982930" y="1504328"/>
            <a:ext cx="9411086" cy="5170646"/>
          </a:xfrm>
          <a:prstGeom prst="rect">
            <a:avLst/>
          </a:prstGeom>
        </p:spPr>
        <p:txBody>
          <a:bodyPr wrap="square">
            <a:spAutoFit/>
          </a:bodyPr>
          <a:lstStyle/>
          <a:p>
            <a:pPr>
              <a:lnSpc>
                <a:spcPct val="150000"/>
              </a:lnSpc>
            </a:pPr>
            <a:r>
              <a:rPr lang="zh-CN" altLang="en-US" sz="2000" dirty="0"/>
              <a:t>在拥有大量数据集的情况下，深度学习通常能够获得较好的效果。但是在医疗领域，大的数据集并不是非常常见。</a:t>
            </a:r>
            <a:endParaRPr lang="zh-CN" altLang="zh-CN" sz="2000" dirty="0"/>
          </a:p>
          <a:p>
            <a:pPr>
              <a:lnSpc>
                <a:spcPct val="150000"/>
              </a:lnSpc>
            </a:pPr>
            <a:endParaRPr lang="zh-CN" altLang="en-US" sz="2000" dirty="0"/>
          </a:p>
          <a:p>
            <a:pPr>
              <a:lnSpc>
                <a:spcPct val="150000"/>
              </a:lnSpc>
            </a:pPr>
            <a:r>
              <a:rPr lang="zh-CN" altLang="en-US" sz="2000" b="1" dirty="0"/>
              <a:t>需要面对的问题：</a:t>
            </a:r>
          </a:p>
          <a:p>
            <a:pPr>
              <a:lnSpc>
                <a:spcPct val="150000"/>
              </a:lnSpc>
            </a:pPr>
            <a:r>
              <a:rPr lang="en-US" altLang="zh-CN" sz="2000" dirty="0"/>
              <a:t>1.</a:t>
            </a:r>
            <a:r>
              <a:rPr lang="zh-CN" altLang="en-US" sz="2000" dirty="0"/>
              <a:t>深度学习在医疗任务中真的可以获得很好的效果吗？</a:t>
            </a:r>
            <a:endParaRPr lang="en-US" altLang="zh-CN" sz="2000" dirty="0"/>
          </a:p>
          <a:p>
            <a:pPr>
              <a:lnSpc>
                <a:spcPct val="150000"/>
              </a:lnSpc>
            </a:pPr>
            <a:r>
              <a:rPr lang="en-US" altLang="zh-CN" sz="2000" dirty="0"/>
              <a:t>2.</a:t>
            </a:r>
            <a:r>
              <a:rPr lang="zh-CN" altLang="en-US" sz="2000" dirty="0"/>
              <a:t>一般性的图像和医疗影像是否有相通的属性？</a:t>
            </a:r>
            <a:endParaRPr lang="en-US" altLang="zh-CN" sz="2000" dirty="0"/>
          </a:p>
          <a:p>
            <a:pPr>
              <a:lnSpc>
                <a:spcPct val="150000"/>
              </a:lnSpc>
            </a:pPr>
            <a:r>
              <a:rPr lang="en-US" altLang="zh-CN" sz="2000" dirty="0"/>
              <a:t>3.</a:t>
            </a:r>
            <a:r>
              <a:rPr lang="zh-CN" altLang="en-US" sz="2000" dirty="0"/>
              <a:t>在利用深度学习处理医疗任务的时候，我们是仅仅依赖模型学习得到的属性，还是需要结合手动添加的属性？</a:t>
            </a:r>
            <a:endParaRPr lang="en-US" altLang="zh-CN" sz="2000" dirty="0"/>
          </a:p>
          <a:p>
            <a:pPr>
              <a:lnSpc>
                <a:spcPct val="150000"/>
              </a:lnSpc>
            </a:pPr>
            <a:endParaRPr lang="en-US" altLang="zh-CN" sz="2000" dirty="0"/>
          </a:p>
          <a:p>
            <a:pPr>
              <a:lnSpc>
                <a:spcPct val="150000"/>
              </a:lnSpc>
            </a:pPr>
            <a:r>
              <a:rPr lang="en-US" altLang="zh-CN" dirty="0"/>
              <a:t>Medical Image Analysis (SCI2)</a:t>
            </a:r>
          </a:p>
          <a:p>
            <a:pPr>
              <a:lnSpc>
                <a:spcPct val="150000"/>
              </a:lnSpc>
            </a:pPr>
            <a:r>
              <a:rPr lang="en-US" altLang="zh-CN" dirty="0"/>
              <a:t>IEEE Transactions on Medical Imaging (SCI2)</a:t>
            </a:r>
            <a:endParaRPr lang="zh-CN" altLang="en-US" dirty="0"/>
          </a:p>
        </p:txBody>
      </p:sp>
    </p:spTree>
    <p:extLst>
      <p:ext uri="{BB962C8B-B14F-4D97-AF65-F5344CB8AC3E}">
        <p14:creationId xmlns:p14="http://schemas.microsoft.com/office/powerpoint/2010/main" val="98321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7821659" cy="523220"/>
          </a:xfrm>
          <a:prstGeom prst="rect">
            <a:avLst/>
          </a:prstGeom>
          <a:noFill/>
        </p:spPr>
        <p:txBody>
          <a:bodyPr wrap="square" rtlCol="0">
            <a:spAutoFit/>
          </a:bodyPr>
          <a:lstStyle/>
          <a:p>
            <a:r>
              <a:rPr lang="zh-CN" altLang="en-US" sz="2800" b="1" dirty="0">
                <a:latin typeface="微软雅黑" panose="020B0503020204020204" pitchFamily="34" charset="-122"/>
              </a:rPr>
              <a:t>深度学习在医疗图像领域的应用</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t>7</a:t>
            </a:fld>
            <a:endParaRPr lang="zh-CN" altLang="en-US" dirty="0"/>
          </a:p>
        </p:txBody>
      </p:sp>
      <p:sp>
        <p:nvSpPr>
          <p:cNvPr id="24" name="矩形 23"/>
          <p:cNvSpPr/>
          <p:nvPr/>
        </p:nvSpPr>
        <p:spPr>
          <a:xfrm>
            <a:off x="695323" y="926774"/>
            <a:ext cx="2339102" cy="461665"/>
          </a:xfrm>
          <a:prstGeom prst="rect">
            <a:avLst/>
          </a:prstGeom>
          <a:solidFill>
            <a:schemeClr val="accent1"/>
          </a:solidFill>
        </p:spPr>
        <p:txBody>
          <a:bodyPr wrap="none">
            <a:spAutoFit/>
          </a:bodyPr>
          <a:lstStyle/>
          <a:p>
            <a:r>
              <a:rPr lang="zh-CN" altLang="en-US" sz="2400" b="1" dirty="0">
                <a:solidFill>
                  <a:schemeClr val="bg1"/>
                </a:solidFill>
              </a:rPr>
              <a:t>深度学习与医疗</a:t>
            </a:r>
            <a:endParaRPr lang="en-US" altLang="zh-CN" sz="2400" b="1" dirty="0">
              <a:solidFill>
                <a:schemeClr val="bg1"/>
              </a:solidFill>
            </a:endParaRPr>
          </a:p>
        </p:txBody>
      </p:sp>
      <p:sp>
        <p:nvSpPr>
          <p:cNvPr id="6" name="矩形 5"/>
          <p:cNvSpPr/>
          <p:nvPr/>
        </p:nvSpPr>
        <p:spPr>
          <a:xfrm>
            <a:off x="982930" y="1504328"/>
            <a:ext cx="9411086" cy="3323987"/>
          </a:xfrm>
          <a:prstGeom prst="rect">
            <a:avLst/>
          </a:prstGeom>
        </p:spPr>
        <p:txBody>
          <a:bodyPr wrap="square">
            <a:spAutoFit/>
          </a:bodyPr>
          <a:lstStyle/>
          <a:p>
            <a:pPr>
              <a:lnSpc>
                <a:spcPct val="150000"/>
              </a:lnSpc>
            </a:pPr>
            <a:r>
              <a:rPr lang="en-US" altLang="zh-CN" sz="2000" b="1" dirty="0"/>
              <a:t>Topics:</a:t>
            </a:r>
          </a:p>
          <a:p>
            <a:pPr>
              <a:lnSpc>
                <a:spcPct val="150000"/>
              </a:lnSpc>
            </a:pPr>
            <a:endParaRPr lang="en-US" altLang="zh-CN" sz="2000" b="1" dirty="0"/>
          </a:p>
          <a:p>
            <a:pPr>
              <a:lnSpc>
                <a:spcPct val="150000"/>
              </a:lnSpc>
            </a:pPr>
            <a:r>
              <a:rPr lang="en-US" altLang="zh-CN" sz="2000" dirty="0"/>
              <a:t>Lesion Detection</a:t>
            </a:r>
          </a:p>
          <a:p>
            <a:pPr>
              <a:lnSpc>
                <a:spcPct val="150000"/>
              </a:lnSpc>
            </a:pPr>
            <a:endParaRPr lang="en-US" altLang="zh-CN" sz="2000" dirty="0"/>
          </a:p>
          <a:p>
            <a:pPr>
              <a:lnSpc>
                <a:spcPct val="150000"/>
              </a:lnSpc>
            </a:pPr>
            <a:r>
              <a:rPr lang="en-US" altLang="zh-CN" sz="2000" dirty="0"/>
              <a:t>Segmentation and Shape Modeling</a:t>
            </a:r>
          </a:p>
          <a:p>
            <a:pPr>
              <a:lnSpc>
                <a:spcPct val="150000"/>
              </a:lnSpc>
            </a:pPr>
            <a:endParaRPr lang="en-US" altLang="zh-CN" sz="2000" dirty="0"/>
          </a:p>
          <a:p>
            <a:pPr>
              <a:lnSpc>
                <a:spcPct val="150000"/>
              </a:lnSpc>
            </a:pPr>
            <a:r>
              <a:rPr lang="en-US" altLang="zh-CN" sz="2000" dirty="0"/>
              <a:t>Network Exploration</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1278" y="2163807"/>
            <a:ext cx="5929161" cy="3272226"/>
          </a:xfrm>
          <a:prstGeom prst="rect">
            <a:avLst/>
          </a:prstGeom>
        </p:spPr>
      </p:pic>
    </p:spTree>
    <p:extLst>
      <p:ext uri="{BB962C8B-B14F-4D97-AF65-F5344CB8AC3E}">
        <p14:creationId xmlns:p14="http://schemas.microsoft.com/office/powerpoint/2010/main" val="337514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7821659" cy="523220"/>
          </a:xfrm>
          <a:prstGeom prst="rect">
            <a:avLst/>
          </a:prstGeom>
          <a:noFill/>
        </p:spPr>
        <p:txBody>
          <a:bodyPr wrap="square" rtlCol="0">
            <a:spAutoFit/>
          </a:bodyPr>
          <a:lstStyle/>
          <a:p>
            <a:r>
              <a:rPr lang="zh-CN" altLang="en-US" sz="2800" b="1" dirty="0">
                <a:latin typeface="微软雅黑" panose="020B0503020204020204" pitchFamily="34" charset="-122"/>
              </a:rPr>
              <a:t>深度学习在医疗图像领域的应用</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t>8</a:t>
            </a:fld>
            <a:endParaRPr lang="zh-CN" altLang="en-US" dirty="0"/>
          </a:p>
        </p:txBody>
      </p:sp>
      <p:sp>
        <p:nvSpPr>
          <p:cNvPr id="24" name="矩形 23"/>
          <p:cNvSpPr/>
          <p:nvPr/>
        </p:nvSpPr>
        <p:spPr>
          <a:xfrm>
            <a:off x="695323" y="926774"/>
            <a:ext cx="3073277" cy="461665"/>
          </a:xfrm>
          <a:prstGeom prst="rect">
            <a:avLst/>
          </a:prstGeom>
          <a:solidFill>
            <a:schemeClr val="accent1"/>
          </a:solidFill>
        </p:spPr>
        <p:txBody>
          <a:bodyPr wrap="none">
            <a:spAutoFit/>
          </a:bodyPr>
          <a:lstStyle/>
          <a:p>
            <a:r>
              <a:rPr lang="en-US" altLang="zh-CN" sz="2400" b="1" dirty="0">
                <a:solidFill>
                  <a:schemeClr val="bg1"/>
                </a:solidFill>
              </a:rPr>
              <a:t>Lesion Detection</a:t>
            </a:r>
          </a:p>
        </p:txBody>
      </p:sp>
      <p:sp>
        <p:nvSpPr>
          <p:cNvPr id="6" name="矩形 5"/>
          <p:cNvSpPr/>
          <p:nvPr/>
        </p:nvSpPr>
        <p:spPr>
          <a:xfrm>
            <a:off x="982930" y="1504328"/>
            <a:ext cx="9411086" cy="498085"/>
          </a:xfrm>
          <a:prstGeom prst="rect">
            <a:avLst/>
          </a:prstGeom>
        </p:spPr>
        <p:txBody>
          <a:bodyPr wrap="square">
            <a:spAutoFit/>
          </a:bodyPr>
          <a:lstStyle/>
          <a:p>
            <a:pPr>
              <a:lnSpc>
                <a:spcPct val="150000"/>
              </a:lnSpc>
            </a:pPr>
            <a:r>
              <a:rPr lang="zh-CN" altLang="en-US" sz="2000" dirty="0"/>
              <a:t>病变区域的检测</a:t>
            </a:r>
            <a:r>
              <a:rPr lang="en-US" altLang="zh-CN" sz="2000" dirty="0"/>
              <a:t> </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8600" y="1600200"/>
            <a:ext cx="4876800" cy="4876800"/>
          </a:xfrm>
          <a:prstGeom prst="rect">
            <a:avLst/>
          </a:prstGeom>
        </p:spPr>
      </p:pic>
      <p:cxnSp>
        <p:nvCxnSpPr>
          <p:cNvPr id="10" name="直接箭头连接符 9"/>
          <p:cNvCxnSpPr/>
          <p:nvPr/>
        </p:nvCxnSpPr>
        <p:spPr>
          <a:xfrm flipH="1">
            <a:off x="6981825" y="5086350"/>
            <a:ext cx="295275" cy="0"/>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8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4" y="287665"/>
            <a:ext cx="7821659" cy="523220"/>
          </a:xfrm>
          <a:prstGeom prst="rect">
            <a:avLst/>
          </a:prstGeom>
          <a:noFill/>
        </p:spPr>
        <p:txBody>
          <a:bodyPr wrap="square" rtlCol="0">
            <a:spAutoFit/>
          </a:bodyPr>
          <a:lstStyle/>
          <a:p>
            <a:r>
              <a:rPr lang="zh-CN" altLang="en-US" sz="2800" b="1" dirty="0">
                <a:latin typeface="微软雅黑" panose="020B0503020204020204" pitchFamily="34" charset="-122"/>
              </a:rPr>
              <a:t>深度学习在医疗图像领域的应用</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t>9</a:t>
            </a:fld>
            <a:endParaRPr lang="zh-CN" altLang="en-US" dirty="0"/>
          </a:p>
        </p:txBody>
      </p:sp>
      <p:sp>
        <p:nvSpPr>
          <p:cNvPr id="24" name="矩形 23"/>
          <p:cNvSpPr/>
          <p:nvPr/>
        </p:nvSpPr>
        <p:spPr>
          <a:xfrm>
            <a:off x="695323" y="926774"/>
            <a:ext cx="6183103" cy="461665"/>
          </a:xfrm>
          <a:prstGeom prst="rect">
            <a:avLst/>
          </a:prstGeom>
          <a:solidFill>
            <a:schemeClr val="accent1"/>
          </a:solidFill>
        </p:spPr>
        <p:txBody>
          <a:bodyPr wrap="none">
            <a:spAutoFit/>
          </a:bodyPr>
          <a:lstStyle/>
          <a:p>
            <a:r>
              <a:rPr lang="en-US" altLang="zh-CN" sz="2400" b="1" dirty="0">
                <a:solidFill>
                  <a:schemeClr val="bg1"/>
                </a:solidFill>
              </a:rPr>
              <a:t>Segmentation and Shape Modeling</a:t>
            </a:r>
          </a:p>
        </p:txBody>
      </p:sp>
      <p:sp>
        <p:nvSpPr>
          <p:cNvPr id="6" name="矩形 5"/>
          <p:cNvSpPr/>
          <p:nvPr/>
        </p:nvSpPr>
        <p:spPr>
          <a:xfrm>
            <a:off x="982930" y="1504328"/>
            <a:ext cx="9411086" cy="498085"/>
          </a:xfrm>
          <a:prstGeom prst="rect">
            <a:avLst/>
          </a:prstGeom>
        </p:spPr>
        <p:txBody>
          <a:bodyPr wrap="square">
            <a:spAutoFit/>
          </a:bodyPr>
          <a:lstStyle/>
          <a:p>
            <a:pPr>
              <a:lnSpc>
                <a:spcPct val="150000"/>
              </a:lnSpc>
            </a:pPr>
            <a:r>
              <a:rPr lang="zh-CN" altLang="en-US" sz="2000" dirty="0"/>
              <a:t>组织分割以及形状建模</a:t>
            </a:r>
            <a:endParaRPr lang="en-US" altLang="zh-CN" sz="2000"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460" y="2628759"/>
            <a:ext cx="2000529" cy="201958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426" y="2318327"/>
            <a:ext cx="2210108" cy="2810267"/>
          </a:xfrm>
          <a:prstGeom prst="rect">
            <a:avLst/>
          </a:prstGeom>
        </p:spPr>
      </p:pic>
      <p:cxnSp>
        <p:nvCxnSpPr>
          <p:cNvPr id="9" name="直接箭头连接符 8"/>
          <p:cNvCxnSpPr/>
          <p:nvPr/>
        </p:nvCxnSpPr>
        <p:spPr>
          <a:xfrm>
            <a:off x="5495925" y="3638550"/>
            <a:ext cx="1143000"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08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theme/theme1.xml><?xml version="1.0" encoding="utf-8"?>
<a:theme xmlns:a="http://schemas.openxmlformats.org/drawingml/2006/main" name="Office 主题">
  <a:themeElements>
    <a:clrScheme name="工大蓝">
      <a:dk1>
        <a:sysClr val="windowText" lastClr="000000"/>
      </a:dk1>
      <a:lt1>
        <a:sysClr val="window" lastClr="FFFFFF"/>
      </a:lt1>
      <a:dk2>
        <a:srgbClr val="44546A"/>
      </a:dk2>
      <a:lt2>
        <a:srgbClr val="E7E6E6"/>
      </a:lt2>
      <a:accent1>
        <a:srgbClr val="0053A3"/>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nsolas-Verdana">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4690</TotalTime>
  <Words>1061</Words>
  <Application>Microsoft Macintosh PowerPoint</Application>
  <PresentationFormat>Widescreen</PresentationFormat>
  <Paragraphs>217</Paragraphs>
  <Slides>30</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微软雅黑</vt:lpstr>
      <vt:lpstr>宋体</vt:lpstr>
      <vt:lpstr>华文楷体</vt:lpstr>
      <vt:lpstr>Arial</vt:lpstr>
      <vt:lpstr>Calibri</vt:lpstr>
      <vt:lpstr>Consolas</vt:lpstr>
      <vt:lpstr>Times New Roman</vt:lpstr>
      <vt:lpstr>Verdana</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DY</dc:creator>
  <cp:lastModifiedBy>QL Wang</cp:lastModifiedBy>
  <cp:revision>498</cp:revision>
  <dcterms:created xsi:type="dcterms:W3CDTF">2015-10-24T01:57:00Z</dcterms:created>
  <dcterms:modified xsi:type="dcterms:W3CDTF">2018-04-17T04:59:16Z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ame">
    <vt:lpwstr>蓝色扁平化学术答辩模板第六部.pptx</vt:lpwstr>
  </property>
  <property fmtid="{D5CDD505-2E9C-101B-9397-08002B2CF9AE}" pid="3" name="fileid">
    <vt:lpwstr>786060</vt:lpwstr>
  </property>
  <property fmtid="{D5CDD505-2E9C-101B-9397-08002B2CF9AE}" pid="4" name="KSOProductBuildVer">
    <vt:lpwstr>2052-10.1.0.6159</vt:lpwstr>
  </property>
</Properties>
</file>